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5" roundtripDataSignature="AMtx7mgJxyHpJBnSukzuKo6HWaiaBAkCW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23" Type="http://schemas.openxmlformats.org/officeDocument/2006/relationships/slide" Target="slides/slide19.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 name="Google Shape;8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89" name="Google Shape;89;p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194" name="Google Shape;194;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205" name="Google Shape;205;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 name="Google Shape;215;p1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216" name="Google Shape;216;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 name="Google Shape;226;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1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228" name="Google Shape;228;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 name="Google Shape;23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240" name="Google Shape;240;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9" name="Google Shape;24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1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251" name="Google Shape;25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1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262" name="Google Shape;262;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1" name="Google Shape;271;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p1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273" name="Google Shape;273;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3" name="Google Shape;283;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 name="Google Shape;284;p1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285" name="Google Shape;28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296" name="Google Shape;296;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 name="Google Shape;101;p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102" name="Google Shape;10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2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311" name="Google Shape;311;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5" name="Google Shape;325;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327" name="Google Shape;327;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0" name="Google Shape;340;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2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342" name="Google Shape;342;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0" name="Google Shape;370;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1" name="Google Shape;371;p2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372" name="Google Shape;37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2" name="Google Shape;392;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394" name="Google Shape;394;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5" name="Google Shape;425;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6" name="Google Shape;426;p2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427" name="Google Shape;427;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2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442" name="Google Shape;44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6" name="Google Shape;456;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p2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458" name="Google Shape;458;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1" name="Google Shape;471;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2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473" name="Google Shape;473;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7" name="Google Shape;487;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p2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489" name="Google Shape;489;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 name="Google Shape;11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3" name="Google Shape;113;p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114" name="Google Shape;114;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1" name="Google Shape;501;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0: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503" name="Google Shape;50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6" name="Google Shape;516;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p31: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518" name="Google Shape;518;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6" name="Google Shape;546;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p32: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548" name="Google Shape;548;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3: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564" name="Google Shape;564;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7" name="Google Shape;587;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8" name="Google Shape;588;p3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589" name="Google Shape;589;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7" name="Google Shape;607;p3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608" name="Google Shape;608;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3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632" name="Google Shape;632;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0" name="Google Shape;650;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3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652" name="Google Shape;65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5" name="Google Shape;685;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p3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cap="none" strike="noStrike">
                <a:solidFill>
                  <a:srgbClr val="000000"/>
                </a:solidFill>
                <a:latin typeface="Calibri"/>
                <a:ea typeface="Calibri"/>
                <a:cs typeface="Calibri"/>
                <a:sym typeface="Calibri"/>
              </a:rPr>
              <a:t>KHOA CÔNG NGHỆ THÔNG TIN</a:t>
            </a:r>
            <a:endParaRPr/>
          </a:p>
        </p:txBody>
      </p:sp>
      <p:sp>
        <p:nvSpPr>
          <p:cNvPr id="687" name="Google Shape;687;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2" name="Google Shape;712;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 name="Google Shape;12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 name="Google Shape;124;p4: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125" name="Google Shape;12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1" name="Google Shape;721;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 name="Google Shape;13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5: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136" name="Google Shape;1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 name="Google Shape;147;p6: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148" name="Google Shape;14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8" name="Google Shape;15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7: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160" name="Google Shape;160;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 name="Google Shape;170;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8: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172" name="Google Shape;172;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1" name="Google Shape;18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9:notes"/>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p>
            <a:pPr indent="0" lvl="0" marL="0" rtl="0" algn="l">
              <a:spcBef>
                <a:spcPts val="0"/>
              </a:spcBef>
              <a:spcAft>
                <a:spcPts val="0"/>
              </a:spcAft>
              <a:buNone/>
            </a:pPr>
            <a:r>
              <a:rPr lang="en-US"/>
              <a:t>KHOA CÔNG NGHỆ THÔNG TIN</a:t>
            </a:r>
            <a:endParaRPr/>
          </a:p>
        </p:txBody>
      </p:sp>
      <p:sp>
        <p:nvSpPr>
          <p:cNvPr id="183" name="Google Shape;18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17" name="Shape 17"/>
        <p:cNvGrpSpPr/>
        <p:nvPr/>
      </p:nvGrpSpPr>
      <p:grpSpPr>
        <a:xfrm>
          <a:off x="0" y="0"/>
          <a:ext cx="0" cy="0"/>
          <a:chOff x="0" y="0"/>
          <a:chExt cx="0" cy="0"/>
        </a:xfrm>
      </p:grpSpPr>
      <p:pic>
        <p:nvPicPr>
          <p:cNvPr id="18" name="Google Shape;18;p42"/>
          <p:cNvPicPr preferRelativeResize="0"/>
          <p:nvPr/>
        </p:nvPicPr>
        <p:blipFill rotWithShape="1">
          <a:blip r:embed="rId2">
            <a:alphaModFix/>
          </a:blip>
          <a:srcRect b="0" l="0" r="0" t="0"/>
          <a:stretch/>
        </p:blipFill>
        <p:spPr>
          <a:xfrm>
            <a:off x="-15240" y="0"/>
            <a:ext cx="12207240" cy="6858000"/>
          </a:xfrm>
          <a:prstGeom prst="rect">
            <a:avLst/>
          </a:prstGeom>
          <a:noFill/>
          <a:ln>
            <a:noFill/>
          </a:ln>
        </p:spPr>
      </p:pic>
      <p:sp>
        <p:nvSpPr>
          <p:cNvPr id="19" name="Google Shape;19;p42"/>
          <p:cNvSpPr/>
          <p:nvPr/>
        </p:nvSpPr>
        <p:spPr>
          <a:xfrm>
            <a:off x="-15240" y="-13449"/>
            <a:ext cx="12192000" cy="714070"/>
          </a:xfrm>
          <a:prstGeom prst="rect">
            <a:avLst/>
          </a:prstGeom>
          <a:solidFill>
            <a:srgbClr val="2A8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2"/>
          <p:cNvSpPr/>
          <p:nvPr/>
        </p:nvSpPr>
        <p:spPr>
          <a:xfrm>
            <a:off x="3175" y="6400800"/>
            <a:ext cx="12188825" cy="457200"/>
          </a:xfrm>
          <a:prstGeom prst="rect">
            <a:avLst/>
          </a:prstGeom>
          <a:solidFill>
            <a:srgbClr val="25A8D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1" name="Google Shape;21;p42"/>
          <p:cNvCxnSpPr/>
          <p:nvPr/>
        </p:nvCxnSpPr>
        <p:spPr>
          <a:xfrm flipH="1" rot="10800000">
            <a:off x="-15240" y="720000"/>
            <a:ext cx="12176760" cy="19389"/>
          </a:xfrm>
          <a:prstGeom prst="straightConnector1">
            <a:avLst/>
          </a:prstGeom>
          <a:noFill/>
          <a:ln cap="flat" cmpd="sng" w="9525">
            <a:solidFill>
              <a:srgbClr val="002060"/>
            </a:solidFill>
            <a:prstDash val="solid"/>
            <a:round/>
            <a:headEnd len="sm" w="sm" type="none"/>
            <a:tailEnd len="sm" w="sm" type="none"/>
          </a:ln>
        </p:spPr>
      </p:cxnSp>
      <p:pic>
        <p:nvPicPr>
          <p:cNvPr id="22" name="Google Shape;22;p42"/>
          <p:cNvPicPr preferRelativeResize="0"/>
          <p:nvPr/>
        </p:nvPicPr>
        <p:blipFill rotWithShape="1">
          <a:blip r:embed="rId3">
            <a:alphaModFix/>
          </a:blip>
          <a:srcRect b="0" l="0" r="0" t="0"/>
          <a:stretch/>
        </p:blipFill>
        <p:spPr>
          <a:xfrm>
            <a:off x="11212484" y="35522"/>
            <a:ext cx="711662" cy="650796"/>
          </a:xfrm>
          <a:prstGeom prst="rect">
            <a:avLst/>
          </a:prstGeom>
          <a:noFill/>
          <a:ln>
            <a:noFill/>
          </a:ln>
        </p:spPr>
      </p:pic>
      <p:pic>
        <p:nvPicPr>
          <p:cNvPr id="23" name="Google Shape;23;p42"/>
          <p:cNvPicPr preferRelativeResize="0"/>
          <p:nvPr/>
        </p:nvPicPr>
        <p:blipFill rotWithShape="1">
          <a:blip r:embed="rId4">
            <a:alphaModFix/>
          </a:blip>
          <a:srcRect b="0" l="0" r="0" t="0"/>
          <a:stretch/>
        </p:blipFill>
        <p:spPr>
          <a:xfrm>
            <a:off x="106259" y="55983"/>
            <a:ext cx="640499" cy="625249"/>
          </a:xfrm>
          <a:prstGeom prst="rect">
            <a:avLst/>
          </a:prstGeom>
          <a:noFill/>
          <a:ln>
            <a:noFill/>
          </a:ln>
        </p:spPr>
      </p:pic>
      <p:sp>
        <p:nvSpPr>
          <p:cNvPr id="24" name="Google Shape;24;p42"/>
          <p:cNvSpPr txBox="1"/>
          <p:nvPr>
            <p:ph idx="11" type="ftr"/>
          </p:nvPr>
        </p:nvSpPr>
        <p:spPr>
          <a:xfrm>
            <a:off x="360655" y="6492875"/>
            <a:ext cx="2511415"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2"/>
          <p:cNvSpPr txBox="1"/>
          <p:nvPr/>
        </p:nvSpPr>
        <p:spPr>
          <a:xfrm>
            <a:off x="2064039" y="79325"/>
            <a:ext cx="8130258" cy="646331"/>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800" u="none" cap="none" strike="noStrike">
                <a:solidFill>
                  <a:schemeClr val="lt1"/>
                </a:solidFill>
                <a:latin typeface="Arial"/>
                <a:ea typeface="Arial"/>
                <a:cs typeface="Arial"/>
                <a:sym typeface="Arial"/>
              </a:rPr>
              <a:t>TRƯỜNG ĐẠI HỌC NGUYỄN TẤT THÀNH</a:t>
            </a:r>
            <a:br>
              <a:rPr b="1" i="0" lang="en-US" sz="1800" u="none" cap="none" strike="noStrike">
                <a:solidFill>
                  <a:schemeClr val="lt1"/>
                </a:solidFill>
                <a:latin typeface="Arial"/>
                <a:ea typeface="Arial"/>
                <a:cs typeface="Arial"/>
                <a:sym typeface="Arial"/>
              </a:rPr>
            </a:br>
            <a:r>
              <a:rPr b="1" i="0" lang="en-US" sz="1800" u="none" cap="none" strike="noStrike">
                <a:solidFill>
                  <a:schemeClr val="lt1"/>
                </a:solidFill>
                <a:latin typeface="Arial"/>
                <a:ea typeface="Arial"/>
                <a:cs typeface="Arial"/>
                <a:sym typeface="Arial"/>
              </a:rPr>
              <a:t>KHOA CÔNG NGHỆ THÔNG TIN</a:t>
            </a:r>
            <a:endParaRPr/>
          </a:p>
        </p:txBody>
      </p:sp>
      <p:sp>
        <p:nvSpPr>
          <p:cNvPr id="26" name="Google Shape;26;p42"/>
          <p:cNvSpPr txBox="1"/>
          <p:nvPr/>
        </p:nvSpPr>
        <p:spPr>
          <a:xfrm>
            <a:off x="5763602" y="3810109"/>
            <a:ext cx="4867452" cy="294952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i="0" lang="en-US" sz="1800" u="none" cap="none" strike="noStrike">
                <a:solidFill>
                  <a:srgbClr val="C00000"/>
                </a:solidFill>
                <a:latin typeface="Arial"/>
                <a:ea typeface="Arial"/>
                <a:cs typeface="Arial"/>
                <a:sym typeface="Arial"/>
              </a:rPr>
              <a:t>HỌ TÊN SINH VIÊN</a:t>
            </a:r>
            <a:endParaRPr/>
          </a:p>
          <a:p>
            <a:pPr indent="0" lvl="0" marL="0" marR="0" rtl="0" algn="l">
              <a:lnSpc>
                <a:spcPct val="150000"/>
              </a:lnSpc>
              <a:spcBef>
                <a:spcPts val="0"/>
              </a:spcBef>
              <a:spcAft>
                <a:spcPts val="0"/>
              </a:spcAft>
              <a:buNone/>
            </a:pPr>
            <a:r>
              <a:t/>
            </a:r>
            <a:endParaRPr b="1" i="0" sz="1800" u="none" cap="none" strike="noStrike">
              <a:solidFill>
                <a:srgbClr val="C00000"/>
              </a:solidFill>
              <a:latin typeface="Arial"/>
              <a:ea typeface="Arial"/>
              <a:cs typeface="Arial"/>
              <a:sym typeface="Arial"/>
            </a:endParaRPr>
          </a:p>
          <a:p>
            <a:pPr indent="0" lvl="0" marL="0" marR="0" rtl="0" algn="l">
              <a:lnSpc>
                <a:spcPct val="15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GIẢNG VIÊN HƯỚNG DẪN</a:t>
            </a:r>
            <a:endParaRPr/>
          </a:p>
          <a:p>
            <a:pPr indent="0" lvl="0" marL="0" marR="0" rtl="0" algn="l">
              <a:lnSpc>
                <a:spcPct val="150000"/>
              </a:lnSpc>
              <a:spcBef>
                <a:spcPts val="0"/>
              </a:spcBef>
              <a:spcAft>
                <a:spcPts val="0"/>
              </a:spcAft>
              <a:buClr>
                <a:schemeClr val="dk1"/>
              </a:buClr>
              <a:buSzPts val="1800"/>
              <a:buFont typeface="Calibri"/>
              <a:buNone/>
            </a:pPr>
            <a:r>
              <a:t/>
            </a:r>
            <a:endParaRPr b="1" i="0" sz="1800" u="none" cap="none" strike="noStrike">
              <a:solidFill>
                <a:srgbClr val="C00000"/>
              </a:solidFill>
              <a:latin typeface="Arial"/>
              <a:ea typeface="Arial"/>
              <a:cs typeface="Arial"/>
              <a:sym typeface="Arial"/>
            </a:endParaRPr>
          </a:p>
          <a:p>
            <a:pPr indent="0" lvl="0" marL="0" marR="0" rtl="0" algn="l">
              <a:lnSpc>
                <a:spcPct val="15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NGÀNH: </a:t>
            </a:r>
            <a:endParaRPr/>
          </a:p>
          <a:p>
            <a:pPr indent="0" lvl="0" marL="0" marR="0" rtl="0" algn="l">
              <a:lnSpc>
                <a:spcPct val="150000"/>
              </a:lnSpc>
              <a:spcBef>
                <a:spcPts val="0"/>
              </a:spcBef>
              <a:spcAft>
                <a:spcPts val="0"/>
              </a:spcAft>
              <a:buClr>
                <a:srgbClr val="C00000"/>
              </a:buClr>
              <a:buSzPts val="1800"/>
              <a:buFont typeface="Arial"/>
              <a:buNone/>
            </a:pPr>
            <a:r>
              <a:rPr b="1" i="0" lang="en-US" sz="1800" u="none" cap="none" strike="noStrike">
                <a:solidFill>
                  <a:srgbClr val="C00000"/>
                </a:solidFill>
                <a:latin typeface="Arial"/>
                <a:ea typeface="Arial"/>
                <a:cs typeface="Arial"/>
                <a:sym typeface="Arial"/>
              </a:rPr>
              <a:t>KHÓA: </a:t>
            </a:r>
            <a:endParaRPr/>
          </a:p>
          <a:p>
            <a:pPr indent="0" lvl="0" marL="0" marR="0" rtl="0" algn="l">
              <a:lnSpc>
                <a:spcPct val="150000"/>
              </a:lnSpc>
              <a:spcBef>
                <a:spcPts val="0"/>
              </a:spcBef>
              <a:spcAft>
                <a:spcPts val="0"/>
              </a:spcAft>
              <a:buNone/>
            </a:pPr>
            <a:r>
              <a:t/>
            </a:r>
            <a:endParaRPr b="1" i="0" sz="1800" u="none" cap="none" strike="noStrike">
              <a:solidFill>
                <a:srgbClr val="C00000"/>
              </a:solidFill>
              <a:latin typeface="Arial"/>
              <a:ea typeface="Arial"/>
              <a:cs typeface="Arial"/>
              <a:sym typeface="Arial"/>
            </a:endParaRPr>
          </a:p>
        </p:txBody>
      </p:sp>
      <p:sp>
        <p:nvSpPr>
          <p:cNvPr id="27" name="Google Shape;27;p42"/>
          <p:cNvSpPr txBox="1"/>
          <p:nvPr/>
        </p:nvSpPr>
        <p:spPr>
          <a:xfrm>
            <a:off x="-202386" y="1791361"/>
            <a:ext cx="12116703"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000" u="none" cap="none" strike="noStrike">
                <a:solidFill>
                  <a:srgbClr val="002060"/>
                </a:solidFill>
                <a:latin typeface="Arial"/>
                <a:ea typeface="Arial"/>
                <a:cs typeface="Arial"/>
                <a:sym typeface="Arial"/>
              </a:rPr>
              <a:t>TÊN ĐỀ TÀI</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51"/>
          <p:cNvSpPr txBox="1"/>
          <p:nvPr>
            <p:ph type="title"/>
          </p:nvPr>
        </p:nvSpPr>
        <p:spPr>
          <a:xfrm>
            <a:off x="817921" y="55983"/>
            <a:ext cx="11163489" cy="62524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1"/>
          <p:cNvSpPr txBox="1"/>
          <p:nvPr>
            <p:ph idx="1" type="body"/>
          </p:nvPr>
        </p:nvSpPr>
        <p:spPr>
          <a:xfrm rot="5400000">
            <a:off x="3421294" y="-2337813"/>
            <a:ext cx="5412358" cy="11897139"/>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Clr>
                <a:srgbClr val="3F3F3F"/>
              </a:buClr>
              <a:buSzPts val="1800"/>
              <a:buChar char="•"/>
              <a:defRPr/>
            </a:lvl1pPr>
            <a:lvl2pPr indent="-342900" lvl="1" marL="914400" algn="l">
              <a:lnSpc>
                <a:spcPct val="90000"/>
              </a:lnSpc>
              <a:spcBef>
                <a:spcPts val="200"/>
              </a:spcBef>
              <a:spcAft>
                <a:spcPts val="0"/>
              </a:spcAft>
              <a:buClr>
                <a:srgbClr val="3F3F3F"/>
              </a:buClr>
              <a:buSzPts val="1800"/>
              <a:buChar char="‒"/>
              <a:defRPr/>
            </a:lvl2pPr>
            <a:lvl3pPr indent="-342900" lvl="2" marL="1371600" algn="l">
              <a:lnSpc>
                <a:spcPct val="90000"/>
              </a:lnSpc>
              <a:spcBef>
                <a:spcPts val="400"/>
              </a:spcBef>
              <a:spcAft>
                <a:spcPts val="0"/>
              </a:spcAft>
              <a:buClr>
                <a:srgbClr val="3F3F3F"/>
              </a:buClr>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2" name="Google Shape;82;p51"/>
          <p:cNvSpPr txBox="1"/>
          <p:nvPr>
            <p:ph idx="10" type="dt"/>
          </p:nvPr>
        </p:nvSpPr>
        <p:spPr>
          <a:xfrm>
            <a:off x="979518" y="6597137"/>
            <a:ext cx="1699028" cy="22777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3" name="Google Shape;83;p51"/>
          <p:cNvSpPr txBox="1"/>
          <p:nvPr>
            <p:ph idx="11" type="ftr"/>
          </p:nvPr>
        </p:nvSpPr>
        <p:spPr>
          <a:xfrm>
            <a:off x="3686185" y="6459785"/>
            <a:ext cx="4822804"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1"/>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8" name="Shape 28"/>
        <p:cNvGrpSpPr/>
        <p:nvPr/>
      </p:nvGrpSpPr>
      <p:grpSpPr>
        <a:xfrm>
          <a:off x="0" y="0"/>
          <a:ext cx="0" cy="0"/>
          <a:chOff x="0" y="0"/>
          <a:chExt cx="0" cy="0"/>
        </a:xfrm>
      </p:grpSpPr>
      <p:sp>
        <p:nvSpPr>
          <p:cNvPr id="29" name="Google Shape;29;p43"/>
          <p:cNvSpPr txBox="1"/>
          <p:nvPr>
            <p:ph type="title"/>
          </p:nvPr>
        </p:nvSpPr>
        <p:spPr>
          <a:xfrm>
            <a:off x="1034473" y="55983"/>
            <a:ext cx="10946937" cy="62524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43"/>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43"/>
          <p:cNvSpPr txBox="1"/>
          <p:nvPr>
            <p:ph idx="11" type="ftr"/>
          </p:nvPr>
        </p:nvSpPr>
        <p:spPr>
          <a:xfrm>
            <a:off x="614721" y="6520234"/>
            <a:ext cx="3194906" cy="29377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2" name="Google Shape;32;p43"/>
          <p:cNvPicPr preferRelativeResize="0"/>
          <p:nvPr/>
        </p:nvPicPr>
        <p:blipFill rotWithShape="1">
          <a:blip r:embed="rId2">
            <a:alphaModFix/>
          </a:blip>
          <a:srcRect b="0" l="0" r="0" t="0"/>
          <a:stretch/>
        </p:blipFill>
        <p:spPr>
          <a:xfrm>
            <a:off x="11212484" y="35522"/>
            <a:ext cx="711662" cy="650796"/>
          </a:xfrm>
          <a:prstGeom prst="rect">
            <a:avLst/>
          </a:prstGeom>
          <a:noFill/>
          <a:ln>
            <a:noFill/>
          </a:ln>
        </p:spPr>
      </p:pic>
      <p:pic>
        <p:nvPicPr>
          <p:cNvPr id="33" name="Google Shape;33;p43"/>
          <p:cNvPicPr preferRelativeResize="0"/>
          <p:nvPr/>
        </p:nvPicPr>
        <p:blipFill rotWithShape="1">
          <a:blip r:embed="rId3">
            <a:alphaModFix/>
          </a:blip>
          <a:srcRect b="0" l="0" r="0" t="0"/>
          <a:stretch/>
        </p:blipFill>
        <p:spPr>
          <a:xfrm>
            <a:off x="106259" y="55983"/>
            <a:ext cx="640499" cy="625249"/>
          </a:xfrm>
          <a:prstGeom prst="rect">
            <a:avLst/>
          </a:prstGeom>
          <a:noFill/>
          <a:ln>
            <a:noFill/>
          </a:ln>
        </p:spPr>
      </p:pic>
      <p:sp>
        <p:nvSpPr>
          <p:cNvPr id="34" name="Google Shape;34;p43"/>
          <p:cNvSpPr txBox="1"/>
          <p:nvPr>
            <p:ph idx="1" type="body"/>
          </p:nvPr>
        </p:nvSpPr>
        <p:spPr>
          <a:xfrm>
            <a:off x="208722" y="904577"/>
            <a:ext cx="11867321" cy="5412358"/>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a:defRPr/>
            </a:lvl1pPr>
            <a:lvl2pPr indent="-368300" lvl="1" marL="914400" algn="l">
              <a:lnSpc>
                <a:spcPct val="90000"/>
              </a:lnSpc>
              <a:spcBef>
                <a:spcPts val="200"/>
              </a:spcBef>
              <a:spcAft>
                <a:spcPts val="0"/>
              </a:spcAft>
              <a:buClr>
                <a:srgbClr val="3F3F3F"/>
              </a:buClr>
              <a:buSzPts val="2200"/>
              <a:buChar char="‒"/>
              <a:defRPr sz="2200"/>
            </a:lvl2pPr>
            <a:lvl3pPr indent="-342900" lvl="2" marL="1371600" algn="l">
              <a:lnSpc>
                <a:spcPct val="90000"/>
              </a:lnSpc>
              <a:spcBef>
                <a:spcPts val="400"/>
              </a:spcBef>
              <a:spcAft>
                <a:spcPts val="0"/>
              </a:spcAft>
              <a:buClr>
                <a:srgbClr val="3F3F3F"/>
              </a:buClr>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5" name="Shape 35"/>
        <p:cNvGrpSpPr/>
        <p:nvPr/>
      </p:nvGrpSpPr>
      <p:grpSpPr>
        <a:xfrm>
          <a:off x="0" y="0"/>
          <a:ext cx="0" cy="0"/>
          <a:chOff x="0" y="0"/>
          <a:chExt cx="0" cy="0"/>
        </a:xfrm>
      </p:grpSpPr>
      <p:sp>
        <p:nvSpPr>
          <p:cNvPr id="36" name="Google Shape;36;p44"/>
          <p:cNvSpPr txBox="1"/>
          <p:nvPr>
            <p:ph type="title"/>
          </p:nvPr>
        </p:nvSpPr>
        <p:spPr>
          <a:xfrm>
            <a:off x="1097280" y="71384"/>
            <a:ext cx="11008580" cy="5547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lt1"/>
              </a:buClr>
              <a:buSzPts val="2800"/>
              <a:buFont typeface="Arial"/>
              <a:buNone/>
              <a:defRPr sz="2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44"/>
          <p:cNvSpPr txBox="1"/>
          <p:nvPr>
            <p:ph idx="1" type="body"/>
          </p:nvPr>
        </p:nvSpPr>
        <p:spPr>
          <a:xfrm>
            <a:off x="119269" y="974035"/>
            <a:ext cx="11986591" cy="5327374"/>
          </a:xfrm>
          <a:prstGeom prst="rect">
            <a:avLst/>
          </a:prstGeom>
          <a:noFill/>
          <a:ln>
            <a:noFill/>
          </a:ln>
        </p:spPr>
        <p:txBody>
          <a:bodyPr anchorCtr="0" anchor="t" bIns="45700" lIns="0" spcFirstLastPara="1" rIns="0" wrap="square" tIns="45700">
            <a:normAutofit/>
          </a:bodyPr>
          <a:lstStyle>
            <a:lvl1pPr indent="-381000" lvl="0" marL="457200" algn="l">
              <a:lnSpc>
                <a:spcPct val="90000"/>
              </a:lnSpc>
              <a:spcBef>
                <a:spcPts val="1200"/>
              </a:spcBef>
              <a:spcAft>
                <a:spcPts val="0"/>
              </a:spcAft>
              <a:buClr>
                <a:srgbClr val="3F3F3F"/>
              </a:buClr>
              <a:buSzPts val="2400"/>
              <a:buFont typeface="Arial"/>
              <a:buChar char="•"/>
              <a:defRPr b="1" sz="2400"/>
            </a:lvl1pPr>
            <a:lvl2pPr indent="-368300" lvl="1" marL="914400" algn="l">
              <a:lnSpc>
                <a:spcPct val="90000"/>
              </a:lnSpc>
              <a:spcBef>
                <a:spcPts val="200"/>
              </a:spcBef>
              <a:spcAft>
                <a:spcPts val="0"/>
              </a:spcAft>
              <a:buClr>
                <a:srgbClr val="3F3F3F"/>
              </a:buClr>
              <a:buSzPts val="2200"/>
              <a:buFont typeface="Noto Sans Symbols"/>
              <a:buChar char="−"/>
              <a:defRPr sz="2200"/>
            </a:lvl2pPr>
            <a:lvl3pPr indent="-355600" lvl="2" marL="1371600" algn="l">
              <a:lnSpc>
                <a:spcPct val="90000"/>
              </a:lnSpc>
              <a:spcBef>
                <a:spcPts val="400"/>
              </a:spcBef>
              <a:spcAft>
                <a:spcPts val="0"/>
              </a:spcAft>
              <a:buClr>
                <a:srgbClr val="3F3F3F"/>
              </a:buClr>
              <a:buSzPts val="2000"/>
              <a:buFont typeface="Noto Sans Symbols"/>
              <a:buChar char="+"/>
              <a:defRPr sz="2000"/>
            </a:lvl3pPr>
            <a:lvl4pPr indent="-228600" lvl="3" marL="1828800" algn="l">
              <a:lnSpc>
                <a:spcPct val="90000"/>
              </a:lnSpc>
              <a:spcBef>
                <a:spcPts val="400"/>
              </a:spcBef>
              <a:spcAft>
                <a:spcPts val="0"/>
              </a:spcAft>
              <a:buSzPts val="1400"/>
              <a:buNone/>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8" name="Google Shape;38;p44"/>
          <p:cNvSpPr txBox="1"/>
          <p:nvPr>
            <p:ph idx="10" type="dt"/>
          </p:nvPr>
        </p:nvSpPr>
        <p:spPr>
          <a:xfrm>
            <a:off x="247766" y="6501758"/>
            <a:ext cx="1630730" cy="356242"/>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6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9" name="Google Shape;39;p44"/>
          <p:cNvSpPr txBox="1"/>
          <p:nvPr>
            <p:ph idx="11" type="ftr"/>
          </p:nvPr>
        </p:nvSpPr>
        <p:spPr>
          <a:xfrm>
            <a:off x="1878495" y="6499540"/>
            <a:ext cx="9352721" cy="3584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44"/>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p:cSld name="Picture with Caption">
    <p:spTree>
      <p:nvGrpSpPr>
        <p:cNvPr id="41" name="Shape 41"/>
        <p:cNvGrpSpPr/>
        <p:nvPr/>
      </p:nvGrpSpPr>
      <p:grpSpPr>
        <a:xfrm>
          <a:off x="0" y="0"/>
          <a:ext cx="0" cy="0"/>
          <a:chOff x="0" y="0"/>
          <a:chExt cx="0" cy="0"/>
        </a:xfrm>
      </p:grpSpPr>
      <p:pic>
        <p:nvPicPr>
          <p:cNvPr id="42" name="Google Shape;42;p45"/>
          <p:cNvPicPr preferRelativeResize="0"/>
          <p:nvPr/>
        </p:nvPicPr>
        <p:blipFill rotWithShape="1">
          <a:blip r:embed="rId2">
            <a:alphaModFix/>
          </a:blip>
          <a:srcRect b="0" l="0" r="0" t="20850"/>
          <a:stretch/>
        </p:blipFill>
        <p:spPr>
          <a:xfrm>
            <a:off x="0" y="960122"/>
            <a:ext cx="12192000" cy="5897878"/>
          </a:xfrm>
          <a:prstGeom prst="rect">
            <a:avLst/>
          </a:prstGeom>
          <a:noFill/>
          <a:ln>
            <a:noFill/>
          </a:ln>
        </p:spPr>
      </p:pic>
      <p:sp>
        <p:nvSpPr>
          <p:cNvPr id="43" name="Google Shape;43;p45"/>
          <p:cNvSpPr/>
          <p:nvPr/>
        </p:nvSpPr>
        <p:spPr>
          <a:xfrm>
            <a:off x="-1" y="-1"/>
            <a:ext cx="12188825" cy="960120"/>
          </a:xfrm>
          <a:prstGeom prst="rect">
            <a:avLst/>
          </a:prstGeom>
          <a:solidFill>
            <a:srgbClr val="2A8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5"/>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45" name="Google Shape;45;p45"/>
          <p:cNvPicPr preferRelativeResize="0"/>
          <p:nvPr/>
        </p:nvPicPr>
        <p:blipFill rotWithShape="1">
          <a:blip r:embed="rId3">
            <a:alphaModFix/>
          </a:blip>
          <a:srcRect b="0" l="0" r="0" t="0"/>
          <a:stretch/>
        </p:blipFill>
        <p:spPr>
          <a:xfrm>
            <a:off x="11212483" y="35522"/>
            <a:ext cx="749675" cy="685558"/>
          </a:xfrm>
          <a:prstGeom prst="rect">
            <a:avLst/>
          </a:prstGeom>
          <a:noFill/>
          <a:ln>
            <a:noFill/>
          </a:ln>
        </p:spPr>
      </p:pic>
      <p:pic>
        <p:nvPicPr>
          <p:cNvPr id="46" name="Google Shape;46;p45"/>
          <p:cNvPicPr preferRelativeResize="0"/>
          <p:nvPr/>
        </p:nvPicPr>
        <p:blipFill rotWithShape="1">
          <a:blip r:embed="rId4">
            <a:alphaModFix/>
          </a:blip>
          <a:srcRect b="0" l="0" r="0" t="0"/>
          <a:stretch/>
        </p:blipFill>
        <p:spPr>
          <a:xfrm>
            <a:off x="106259" y="55983"/>
            <a:ext cx="660360" cy="64463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47" name="Shape 47"/>
        <p:cNvGrpSpPr/>
        <p:nvPr/>
      </p:nvGrpSpPr>
      <p:grpSpPr>
        <a:xfrm>
          <a:off x="0" y="0"/>
          <a:ext cx="0" cy="0"/>
          <a:chOff x="0" y="0"/>
          <a:chExt cx="0" cy="0"/>
        </a:xfrm>
      </p:grpSpPr>
      <p:sp>
        <p:nvSpPr>
          <p:cNvPr id="48" name="Google Shape;48;p46"/>
          <p:cNvSpPr txBox="1"/>
          <p:nvPr>
            <p:ph type="title"/>
          </p:nvPr>
        </p:nvSpPr>
        <p:spPr>
          <a:xfrm>
            <a:off x="817921" y="55983"/>
            <a:ext cx="11163489" cy="62524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46"/>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46"/>
          <p:cNvSpPr txBox="1"/>
          <p:nvPr>
            <p:ph idx="11" type="ftr"/>
          </p:nvPr>
        </p:nvSpPr>
        <p:spPr>
          <a:xfrm>
            <a:off x="817921" y="6492844"/>
            <a:ext cx="3194906" cy="293771"/>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51" name="Shape 51"/>
        <p:cNvGrpSpPr/>
        <p:nvPr/>
      </p:nvGrpSpPr>
      <p:grpSpPr>
        <a:xfrm>
          <a:off x="0" y="0"/>
          <a:ext cx="0" cy="0"/>
          <a:chOff x="0" y="0"/>
          <a:chExt cx="0" cy="0"/>
        </a:xfrm>
      </p:grpSpPr>
      <p:sp>
        <p:nvSpPr>
          <p:cNvPr id="52" name="Google Shape;52;p4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47"/>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a:defRPr/>
            </a:lvl1pPr>
            <a:lvl2pPr indent="-342900" lvl="1" marL="914400" algn="l">
              <a:lnSpc>
                <a:spcPct val="90000"/>
              </a:lnSpc>
              <a:spcBef>
                <a:spcPts val="200"/>
              </a:spcBef>
              <a:spcAft>
                <a:spcPts val="0"/>
              </a:spcAft>
              <a:buClr>
                <a:srgbClr val="3F3F3F"/>
              </a:buClr>
              <a:buSzPts val="1800"/>
              <a:buChar char="‒"/>
              <a:defRPr/>
            </a:lvl2pPr>
            <a:lvl3pPr indent="-342900" lvl="2" marL="1371600" algn="l">
              <a:lnSpc>
                <a:spcPct val="90000"/>
              </a:lnSpc>
              <a:spcBef>
                <a:spcPts val="400"/>
              </a:spcBef>
              <a:spcAft>
                <a:spcPts val="0"/>
              </a:spcAft>
              <a:buClr>
                <a:srgbClr val="3F3F3F"/>
              </a:buClr>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4" name="Google Shape;54;p47"/>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a:defRPr/>
            </a:lvl1pPr>
            <a:lvl2pPr indent="-342900" lvl="1" marL="914400" algn="l">
              <a:lnSpc>
                <a:spcPct val="90000"/>
              </a:lnSpc>
              <a:spcBef>
                <a:spcPts val="200"/>
              </a:spcBef>
              <a:spcAft>
                <a:spcPts val="0"/>
              </a:spcAft>
              <a:buClr>
                <a:srgbClr val="3F3F3F"/>
              </a:buClr>
              <a:buSzPts val="1800"/>
              <a:buChar char="‒"/>
              <a:defRPr/>
            </a:lvl2pPr>
            <a:lvl3pPr indent="-342900" lvl="2" marL="1371600" algn="l">
              <a:lnSpc>
                <a:spcPct val="90000"/>
              </a:lnSpc>
              <a:spcBef>
                <a:spcPts val="400"/>
              </a:spcBef>
              <a:spcAft>
                <a:spcPts val="0"/>
              </a:spcAft>
              <a:buClr>
                <a:srgbClr val="3F3F3F"/>
              </a:buClr>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55" name="Google Shape;55;p47"/>
          <p:cNvSpPr txBox="1"/>
          <p:nvPr>
            <p:ph idx="10" type="dt"/>
          </p:nvPr>
        </p:nvSpPr>
        <p:spPr>
          <a:xfrm>
            <a:off x="210590" y="6492845"/>
            <a:ext cx="1699028" cy="36515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6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6" name="Google Shape;56;p47"/>
          <p:cNvSpPr txBox="1"/>
          <p:nvPr>
            <p:ph idx="11" type="ftr"/>
          </p:nvPr>
        </p:nvSpPr>
        <p:spPr>
          <a:xfrm>
            <a:off x="2057400" y="6459785"/>
            <a:ext cx="6451589" cy="39821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47"/>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8" name="Shape 58"/>
        <p:cNvGrpSpPr/>
        <p:nvPr/>
      </p:nvGrpSpPr>
      <p:grpSpPr>
        <a:xfrm>
          <a:off x="0" y="0"/>
          <a:ext cx="0" cy="0"/>
          <a:chOff x="0" y="0"/>
          <a:chExt cx="0" cy="0"/>
        </a:xfrm>
      </p:grpSpPr>
      <p:sp>
        <p:nvSpPr>
          <p:cNvPr id="59" name="Google Shape;59;p4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48"/>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Clr>
                <a:schemeClr val="dk2"/>
              </a:buClr>
              <a:buSzPts val="2000"/>
              <a:buNone/>
              <a:defRPr b="0" sz="2000" cap="none">
                <a:solidFill>
                  <a:schemeClr val="dk2"/>
                </a:solidFill>
              </a:defRPr>
            </a:lvl1pPr>
            <a:lvl2pPr indent="-228600" lvl="1" marL="914400" algn="l">
              <a:lnSpc>
                <a:spcPct val="90000"/>
              </a:lnSpc>
              <a:spcBef>
                <a:spcPts val="200"/>
              </a:spcBef>
              <a:spcAft>
                <a:spcPts val="0"/>
              </a:spcAft>
              <a:buClr>
                <a:srgbClr val="3F3F3F"/>
              </a:buClr>
              <a:buSzPts val="2000"/>
              <a:buNone/>
              <a:defRPr b="1" sz="2000"/>
            </a:lvl2pPr>
            <a:lvl3pPr indent="-228600" lvl="2" marL="1371600" algn="l">
              <a:lnSpc>
                <a:spcPct val="90000"/>
              </a:lnSpc>
              <a:spcBef>
                <a:spcPts val="400"/>
              </a:spcBef>
              <a:spcAft>
                <a:spcPts val="0"/>
              </a:spcAft>
              <a:buClr>
                <a:srgbClr val="3F3F3F"/>
              </a:buClr>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1" name="Google Shape;61;p48"/>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a:defRPr/>
            </a:lvl1pPr>
            <a:lvl2pPr indent="-342900" lvl="1" marL="914400" algn="l">
              <a:lnSpc>
                <a:spcPct val="90000"/>
              </a:lnSpc>
              <a:spcBef>
                <a:spcPts val="200"/>
              </a:spcBef>
              <a:spcAft>
                <a:spcPts val="0"/>
              </a:spcAft>
              <a:buClr>
                <a:srgbClr val="3F3F3F"/>
              </a:buClr>
              <a:buSzPts val="1800"/>
              <a:buChar char="‒"/>
              <a:defRPr/>
            </a:lvl2pPr>
            <a:lvl3pPr indent="-342900" lvl="2" marL="1371600" algn="l">
              <a:lnSpc>
                <a:spcPct val="90000"/>
              </a:lnSpc>
              <a:spcBef>
                <a:spcPts val="400"/>
              </a:spcBef>
              <a:spcAft>
                <a:spcPts val="0"/>
              </a:spcAft>
              <a:buClr>
                <a:srgbClr val="3F3F3F"/>
              </a:buClr>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2" name="Google Shape;62;p48"/>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Clr>
                <a:schemeClr val="dk2"/>
              </a:buClr>
              <a:buSzPts val="2000"/>
              <a:buNone/>
              <a:defRPr b="0" sz="2000" cap="none">
                <a:solidFill>
                  <a:schemeClr val="dk2"/>
                </a:solidFill>
              </a:defRPr>
            </a:lvl1pPr>
            <a:lvl2pPr indent="-228600" lvl="1" marL="914400" algn="l">
              <a:lnSpc>
                <a:spcPct val="90000"/>
              </a:lnSpc>
              <a:spcBef>
                <a:spcPts val="200"/>
              </a:spcBef>
              <a:spcAft>
                <a:spcPts val="0"/>
              </a:spcAft>
              <a:buClr>
                <a:srgbClr val="3F3F3F"/>
              </a:buClr>
              <a:buSzPts val="2000"/>
              <a:buNone/>
              <a:defRPr b="1" sz="2000"/>
            </a:lvl2pPr>
            <a:lvl3pPr indent="-228600" lvl="2" marL="1371600" algn="l">
              <a:lnSpc>
                <a:spcPct val="90000"/>
              </a:lnSpc>
              <a:spcBef>
                <a:spcPts val="400"/>
              </a:spcBef>
              <a:spcAft>
                <a:spcPts val="0"/>
              </a:spcAft>
              <a:buClr>
                <a:srgbClr val="3F3F3F"/>
              </a:buClr>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3" name="Google Shape;63;p48"/>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a:defRPr/>
            </a:lvl1pPr>
            <a:lvl2pPr indent="-342900" lvl="1" marL="914400" algn="l">
              <a:lnSpc>
                <a:spcPct val="90000"/>
              </a:lnSpc>
              <a:spcBef>
                <a:spcPts val="200"/>
              </a:spcBef>
              <a:spcAft>
                <a:spcPts val="0"/>
              </a:spcAft>
              <a:buClr>
                <a:srgbClr val="3F3F3F"/>
              </a:buClr>
              <a:buSzPts val="1800"/>
              <a:buChar char="‒"/>
              <a:defRPr/>
            </a:lvl2pPr>
            <a:lvl3pPr indent="-342900" lvl="2" marL="1371600" algn="l">
              <a:lnSpc>
                <a:spcPct val="90000"/>
              </a:lnSpc>
              <a:spcBef>
                <a:spcPts val="400"/>
              </a:spcBef>
              <a:spcAft>
                <a:spcPts val="0"/>
              </a:spcAft>
              <a:buClr>
                <a:srgbClr val="3F3F3F"/>
              </a:buClr>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4" name="Google Shape;64;p48"/>
          <p:cNvSpPr txBox="1"/>
          <p:nvPr>
            <p:ph idx="10" type="dt"/>
          </p:nvPr>
        </p:nvSpPr>
        <p:spPr>
          <a:xfrm>
            <a:off x="141016" y="6448036"/>
            <a:ext cx="2254314" cy="32683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6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5" name="Google Shape;65;p48"/>
          <p:cNvSpPr txBox="1"/>
          <p:nvPr>
            <p:ph idx="11" type="ftr"/>
          </p:nvPr>
        </p:nvSpPr>
        <p:spPr>
          <a:xfrm>
            <a:off x="3686185" y="6459785"/>
            <a:ext cx="4822804" cy="365125"/>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48"/>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 name="Shape 67"/>
        <p:cNvGrpSpPr/>
        <p:nvPr/>
      </p:nvGrpSpPr>
      <p:grpSpPr>
        <a:xfrm>
          <a:off x="0" y="0"/>
          <a:ext cx="0" cy="0"/>
          <a:chOff x="0" y="0"/>
          <a:chExt cx="0" cy="0"/>
        </a:xfrm>
      </p:grpSpPr>
      <p:sp>
        <p:nvSpPr>
          <p:cNvPr id="68" name="Google Shape;68;p49"/>
          <p:cNvSpPr txBox="1"/>
          <p:nvPr>
            <p:ph type="title"/>
          </p:nvPr>
        </p:nvSpPr>
        <p:spPr>
          <a:xfrm>
            <a:off x="817921" y="55983"/>
            <a:ext cx="11163489" cy="625249"/>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49"/>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49"/>
          <p:cNvSpPr txBox="1"/>
          <p:nvPr>
            <p:ph idx="11" type="ftr"/>
          </p:nvPr>
        </p:nvSpPr>
        <p:spPr>
          <a:xfrm>
            <a:off x="1878495" y="6499540"/>
            <a:ext cx="9352721" cy="35846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sz="1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71" name="Shape 71"/>
        <p:cNvGrpSpPr/>
        <p:nvPr/>
      </p:nvGrpSpPr>
      <p:grpSpPr>
        <a:xfrm>
          <a:off x="0" y="0"/>
          <a:ext cx="0" cy="0"/>
          <a:chOff x="0" y="0"/>
          <a:chExt cx="0" cy="0"/>
        </a:xfrm>
      </p:grpSpPr>
      <p:sp>
        <p:nvSpPr>
          <p:cNvPr id="72" name="Google Shape;72;p50"/>
          <p:cNvSpPr/>
          <p:nvPr/>
        </p:nvSpPr>
        <p:spPr>
          <a:xfrm>
            <a:off x="16" y="0"/>
            <a:ext cx="4050791" cy="6858000"/>
          </a:xfrm>
          <a:prstGeom prst="rect">
            <a:avLst/>
          </a:prstGeom>
          <a:solidFill>
            <a:srgbClr val="0070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50"/>
          <p:cNvSpPr/>
          <p:nvPr/>
        </p:nvSpPr>
        <p:spPr>
          <a:xfrm>
            <a:off x="4040071" y="0"/>
            <a:ext cx="64008" cy="6858000"/>
          </a:xfrm>
          <a:prstGeom prst="rect">
            <a:avLst/>
          </a:prstGeom>
          <a:solidFill>
            <a:srgbClr val="00B0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50"/>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Arial"/>
              <a:buNone/>
              <a:defRPr b="0" sz="36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50"/>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Clr>
                <a:srgbClr val="3F3F3F"/>
              </a:buClr>
              <a:buSzPts val="1800"/>
              <a:buChar char="•"/>
              <a:defRPr/>
            </a:lvl1pPr>
            <a:lvl2pPr indent="-342900" lvl="1" marL="914400" algn="l">
              <a:lnSpc>
                <a:spcPct val="90000"/>
              </a:lnSpc>
              <a:spcBef>
                <a:spcPts val="200"/>
              </a:spcBef>
              <a:spcAft>
                <a:spcPts val="0"/>
              </a:spcAft>
              <a:buClr>
                <a:srgbClr val="3F3F3F"/>
              </a:buClr>
              <a:buSzPts val="1800"/>
              <a:buChar char="‒"/>
              <a:defRPr/>
            </a:lvl2pPr>
            <a:lvl3pPr indent="-342900" lvl="2" marL="1371600" algn="l">
              <a:lnSpc>
                <a:spcPct val="90000"/>
              </a:lnSpc>
              <a:spcBef>
                <a:spcPts val="400"/>
              </a:spcBef>
              <a:spcAft>
                <a:spcPts val="0"/>
              </a:spcAft>
              <a:buClr>
                <a:srgbClr val="3F3F3F"/>
              </a:buClr>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6" name="Google Shape;76;p50"/>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Clr>
                <a:srgbClr val="FFFFFF"/>
              </a:buClr>
              <a:buSzPts val="1500"/>
              <a:buNone/>
              <a:defRPr sz="1500">
                <a:solidFill>
                  <a:srgbClr val="FFFFFF"/>
                </a:solidFill>
              </a:defRPr>
            </a:lvl1pPr>
            <a:lvl2pPr indent="-228600" lvl="1" marL="914400" algn="l">
              <a:lnSpc>
                <a:spcPct val="90000"/>
              </a:lnSpc>
              <a:spcBef>
                <a:spcPts val="200"/>
              </a:spcBef>
              <a:spcAft>
                <a:spcPts val="0"/>
              </a:spcAft>
              <a:buClr>
                <a:srgbClr val="3F3F3F"/>
              </a:buClr>
              <a:buSzPts val="1200"/>
              <a:buNone/>
              <a:defRPr sz="1200"/>
            </a:lvl2pPr>
            <a:lvl3pPr indent="-228600" lvl="2" marL="1371600" algn="l">
              <a:lnSpc>
                <a:spcPct val="90000"/>
              </a:lnSpc>
              <a:spcBef>
                <a:spcPts val="400"/>
              </a:spcBef>
              <a:spcAft>
                <a:spcPts val="0"/>
              </a:spcAft>
              <a:buClr>
                <a:srgbClr val="3F3F3F"/>
              </a:buClr>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77" name="Google Shape;77;p50"/>
          <p:cNvSpPr txBox="1"/>
          <p:nvPr>
            <p:ph idx="10" type="dt"/>
          </p:nvPr>
        </p:nvSpPr>
        <p:spPr>
          <a:xfrm>
            <a:off x="465512" y="6459785"/>
            <a:ext cx="261851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8" name="Google Shape;78;p50"/>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800">
                <a:solidFill>
                  <a:schemeClr val="dk2"/>
                </a:solidFill>
                <a:latin typeface="Calibri"/>
                <a:ea typeface="Calibri"/>
                <a:cs typeface="Calibri"/>
                <a:sym typeface="Calibri"/>
              </a:defRPr>
            </a:lvl1pPr>
            <a:lvl2pPr indent="0" lvl="1" marL="0" algn="r">
              <a:spcBef>
                <a:spcPts val="0"/>
              </a:spcBef>
              <a:buNone/>
              <a:defRPr sz="1800">
                <a:solidFill>
                  <a:schemeClr val="dk2"/>
                </a:solidFill>
                <a:latin typeface="Calibri"/>
                <a:ea typeface="Calibri"/>
                <a:cs typeface="Calibri"/>
                <a:sym typeface="Calibri"/>
              </a:defRPr>
            </a:lvl2pPr>
            <a:lvl3pPr indent="0" lvl="2" marL="0" algn="r">
              <a:spcBef>
                <a:spcPts val="0"/>
              </a:spcBef>
              <a:buNone/>
              <a:defRPr sz="1800">
                <a:solidFill>
                  <a:schemeClr val="dk2"/>
                </a:solidFill>
                <a:latin typeface="Calibri"/>
                <a:ea typeface="Calibri"/>
                <a:cs typeface="Calibri"/>
                <a:sym typeface="Calibri"/>
              </a:defRPr>
            </a:lvl3pPr>
            <a:lvl4pPr indent="0" lvl="3" marL="0" algn="r">
              <a:spcBef>
                <a:spcPts val="0"/>
              </a:spcBef>
              <a:buNone/>
              <a:defRPr sz="1800">
                <a:solidFill>
                  <a:schemeClr val="dk2"/>
                </a:solidFill>
                <a:latin typeface="Calibri"/>
                <a:ea typeface="Calibri"/>
                <a:cs typeface="Calibri"/>
                <a:sym typeface="Calibri"/>
              </a:defRPr>
            </a:lvl4pPr>
            <a:lvl5pPr indent="0" lvl="4" marL="0" algn="r">
              <a:spcBef>
                <a:spcPts val="0"/>
              </a:spcBef>
              <a:buNone/>
              <a:defRPr sz="1800">
                <a:solidFill>
                  <a:schemeClr val="dk2"/>
                </a:solidFill>
                <a:latin typeface="Calibri"/>
                <a:ea typeface="Calibri"/>
                <a:cs typeface="Calibri"/>
                <a:sym typeface="Calibri"/>
              </a:defRPr>
            </a:lvl5pPr>
            <a:lvl6pPr indent="0" lvl="5" marL="0" algn="r">
              <a:spcBef>
                <a:spcPts val="0"/>
              </a:spcBef>
              <a:buNone/>
              <a:defRPr sz="1800">
                <a:solidFill>
                  <a:schemeClr val="dk2"/>
                </a:solidFill>
                <a:latin typeface="Calibri"/>
                <a:ea typeface="Calibri"/>
                <a:cs typeface="Calibri"/>
                <a:sym typeface="Calibri"/>
              </a:defRPr>
            </a:lvl6pPr>
            <a:lvl7pPr indent="0" lvl="6" marL="0" algn="r">
              <a:spcBef>
                <a:spcPts val="0"/>
              </a:spcBef>
              <a:buNone/>
              <a:defRPr sz="1800">
                <a:solidFill>
                  <a:schemeClr val="dk2"/>
                </a:solidFill>
                <a:latin typeface="Calibri"/>
                <a:ea typeface="Calibri"/>
                <a:cs typeface="Calibri"/>
                <a:sym typeface="Calibri"/>
              </a:defRPr>
            </a:lvl7pPr>
            <a:lvl8pPr indent="0" lvl="7" marL="0" algn="r">
              <a:spcBef>
                <a:spcPts val="0"/>
              </a:spcBef>
              <a:buNone/>
              <a:defRPr sz="1800">
                <a:solidFill>
                  <a:schemeClr val="dk2"/>
                </a:solidFill>
                <a:latin typeface="Calibri"/>
                <a:ea typeface="Calibri"/>
                <a:cs typeface="Calibri"/>
                <a:sym typeface="Calibri"/>
              </a:defRPr>
            </a:lvl8pPr>
            <a:lvl9pPr indent="0" lvl="8" marL="0" algn="r">
              <a:spcBef>
                <a:spcPts val="0"/>
              </a:spcBef>
              <a:buNone/>
              <a:defRPr sz="1800">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2" Type="http://schemas.openxmlformats.org/officeDocument/2006/relationships/theme" Target="../theme/theme2.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1"/>
          <p:cNvSpPr/>
          <p:nvPr/>
        </p:nvSpPr>
        <p:spPr>
          <a:xfrm>
            <a:off x="-15240" y="-13449"/>
            <a:ext cx="12192000" cy="748360"/>
          </a:xfrm>
          <a:prstGeom prst="rect">
            <a:avLst/>
          </a:prstGeom>
          <a:solidFill>
            <a:srgbClr val="2A81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41"/>
          <p:cNvSpPr txBox="1"/>
          <p:nvPr>
            <p:ph type="title"/>
          </p:nvPr>
        </p:nvSpPr>
        <p:spPr>
          <a:xfrm>
            <a:off x="817921" y="55983"/>
            <a:ext cx="11163489" cy="625249"/>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chemeClr val="lt1"/>
              </a:buClr>
              <a:buSzPts val="2800"/>
              <a:buFont typeface="Arial"/>
              <a:buNone/>
              <a:defRPr b="1" i="0" sz="28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41"/>
          <p:cNvSpPr txBox="1"/>
          <p:nvPr>
            <p:ph idx="1" type="body"/>
          </p:nvPr>
        </p:nvSpPr>
        <p:spPr>
          <a:xfrm>
            <a:off x="178904" y="904577"/>
            <a:ext cx="11897139" cy="5412358"/>
          </a:xfrm>
          <a:prstGeom prst="rect">
            <a:avLst/>
          </a:prstGeom>
          <a:noFill/>
          <a:ln>
            <a:noFill/>
          </a:ln>
        </p:spPr>
        <p:txBody>
          <a:bodyPr anchorCtr="0" anchor="t" bIns="45700" lIns="0" spcFirstLastPara="1" rIns="0" wrap="square" tIns="45700">
            <a:normAutofit/>
          </a:bodyPr>
          <a:lstStyle>
            <a:lvl1pPr indent="-381000" lvl="0" marL="457200" marR="0" rtl="0" algn="l">
              <a:lnSpc>
                <a:spcPct val="90000"/>
              </a:lnSpc>
              <a:spcBef>
                <a:spcPts val="1200"/>
              </a:spcBef>
              <a:spcAft>
                <a:spcPts val="0"/>
              </a:spcAft>
              <a:buClr>
                <a:srgbClr val="3F3F3F"/>
              </a:buClr>
              <a:buSzPts val="2400"/>
              <a:buFont typeface="Arial"/>
              <a:buChar char="•"/>
              <a:defRPr b="1" i="0" sz="2400" u="none" cap="none" strike="noStrike">
                <a:solidFill>
                  <a:srgbClr val="3F3F3F"/>
                </a:solidFill>
                <a:latin typeface="Arial"/>
                <a:ea typeface="Arial"/>
                <a:cs typeface="Arial"/>
                <a:sym typeface="Arial"/>
              </a:defRPr>
            </a:lvl1pPr>
            <a:lvl2pPr indent="-355600" lvl="1" marL="914400" marR="0" rtl="0" algn="l">
              <a:lnSpc>
                <a:spcPct val="90000"/>
              </a:lnSpc>
              <a:spcBef>
                <a:spcPts val="200"/>
              </a:spcBef>
              <a:spcAft>
                <a:spcPts val="0"/>
              </a:spcAft>
              <a:buClr>
                <a:srgbClr val="3F3F3F"/>
              </a:buClr>
              <a:buSzPts val="2000"/>
              <a:buFont typeface="Calibri"/>
              <a:buChar char="‒"/>
              <a:defRPr b="0" i="0" sz="2000" u="none" cap="none" strike="noStrike">
                <a:solidFill>
                  <a:srgbClr val="3F3F3F"/>
                </a:solidFill>
                <a:latin typeface="Arial"/>
                <a:ea typeface="Arial"/>
                <a:cs typeface="Arial"/>
                <a:sym typeface="Arial"/>
              </a:defRPr>
            </a:lvl2pPr>
            <a:lvl3pPr indent="-355600" lvl="2" marL="1371600" marR="0" rtl="0" algn="l">
              <a:lnSpc>
                <a:spcPct val="90000"/>
              </a:lnSpc>
              <a:spcBef>
                <a:spcPts val="400"/>
              </a:spcBef>
              <a:spcAft>
                <a:spcPts val="0"/>
              </a:spcAft>
              <a:buClr>
                <a:srgbClr val="3F3F3F"/>
              </a:buClr>
              <a:buSzPts val="2000"/>
              <a:buFont typeface="Calibri"/>
              <a:buChar char="+"/>
              <a:defRPr b="0" i="0" sz="2000" u="none" cap="none" strike="noStrike">
                <a:solidFill>
                  <a:srgbClr val="3F3F3F"/>
                </a:solidFill>
                <a:latin typeface="Arial"/>
                <a:ea typeface="Arial"/>
                <a:cs typeface="Arial"/>
                <a:sym typeface="Arial"/>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3" name="Google Shape;13;p41"/>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800" u="none" cap="none" strike="noStrike">
                <a:solidFill>
                  <a:srgbClr val="002060"/>
                </a:solidFill>
                <a:latin typeface="Calibri"/>
                <a:ea typeface="Calibri"/>
                <a:cs typeface="Calibri"/>
                <a:sym typeface="Calibri"/>
              </a:defRPr>
            </a:lvl1pPr>
            <a:lvl2pPr indent="0" lvl="1" marL="0" marR="0" rtl="0" algn="r">
              <a:spcBef>
                <a:spcPts val="0"/>
              </a:spcBef>
              <a:buNone/>
              <a:defRPr b="0" i="0" sz="1800" u="none" cap="none" strike="noStrike">
                <a:solidFill>
                  <a:srgbClr val="002060"/>
                </a:solidFill>
                <a:latin typeface="Calibri"/>
                <a:ea typeface="Calibri"/>
                <a:cs typeface="Calibri"/>
                <a:sym typeface="Calibri"/>
              </a:defRPr>
            </a:lvl2pPr>
            <a:lvl3pPr indent="0" lvl="2" marL="0" marR="0" rtl="0" algn="r">
              <a:spcBef>
                <a:spcPts val="0"/>
              </a:spcBef>
              <a:buNone/>
              <a:defRPr b="0" i="0" sz="1800" u="none" cap="none" strike="noStrike">
                <a:solidFill>
                  <a:srgbClr val="002060"/>
                </a:solidFill>
                <a:latin typeface="Calibri"/>
                <a:ea typeface="Calibri"/>
                <a:cs typeface="Calibri"/>
                <a:sym typeface="Calibri"/>
              </a:defRPr>
            </a:lvl3pPr>
            <a:lvl4pPr indent="0" lvl="3" marL="0" marR="0" rtl="0" algn="r">
              <a:spcBef>
                <a:spcPts val="0"/>
              </a:spcBef>
              <a:buNone/>
              <a:defRPr b="0" i="0" sz="1800" u="none" cap="none" strike="noStrike">
                <a:solidFill>
                  <a:srgbClr val="002060"/>
                </a:solidFill>
                <a:latin typeface="Calibri"/>
                <a:ea typeface="Calibri"/>
                <a:cs typeface="Calibri"/>
                <a:sym typeface="Calibri"/>
              </a:defRPr>
            </a:lvl4pPr>
            <a:lvl5pPr indent="0" lvl="4" marL="0" marR="0" rtl="0" algn="r">
              <a:spcBef>
                <a:spcPts val="0"/>
              </a:spcBef>
              <a:buNone/>
              <a:defRPr b="0" i="0" sz="1800" u="none" cap="none" strike="noStrike">
                <a:solidFill>
                  <a:srgbClr val="002060"/>
                </a:solidFill>
                <a:latin typeface="Calibri"/>
                <a:ea typeface="Calibri"/>
                <a:cs typeface="Calibri"/>
                <a:sym typeface="Calibri"/>
              </a:defRPr>
            </a:lvl5pPr>
            <a:lvl6pPr indent="0" lvl="5" marL="0" marR="0" rtl="0" algn="r">
              <a:spcBef>
                <a:spcPts val="0"/>
              </a:spcBef>
              <a:buNone/>
              <a:defRPr b="0" i="0" sz="1800" u="none" cap="none" strike="noStrike">
                <a:solidFill>
                  <a:srgbClr val="002060"/>
                </a:solidFill>
                <a:latin typeface="Calibri"/>
                <a:ea typeface="Calibri"/>
                <a:cs typeface="Calibri"/>
                <a:sym typeface="Calibri"/>
              </a:defRPr>
            </a:lvl6pPr>
            <a:lvl7pPr indent="0" lvl="6" marL="0" marR="0" rtl="0" algn="r">
              <a:spcBef>
                <a:spcPts val="0"/>
              </a:spcBef>
              <a:buNone/>
              <a:defRPr b="0" i="0" sz="1800" u="none" cap="none" strike="noStrike">
                <a:solidFill>
                  <a:srgbClr val="002060"/>
                </a:solidFill>
                <a:latin typeface="Calibri"/>
                <a:ea typeface="Calibri"/>
                <a:cs typeface="Calibri"/>
                <a:sym typeface="Calibri"/>
              </a:defRPr>
            </a:lvl7pPr>
            <a:lvl8pPr indent="0" lvl="7" marL="0" marR="0" rtl="0" algn="r">
              <a:spcBef>
                <a:spcPts val="0"/>
              </a:spcBef>
              <a:buNone/>
              <a:defRPr b="0" i="0" sz="1800" u="none" cap="none" strike="noStrike">
                <a:solidFill>
                  <a:srgbClr val="002060"/>
                </a:solidFill>
                <a:latin typeface="Calibri"/>
                <a:ea typeface="Calibri"/>
                <a:cs typeface="Calibri"/>
                <a:sym typeface="Calibri"/>
              </a:defRPr>
            </a:lvl8pPr>
            <a:lvl9pPr indent="0" lvl="8" marL="0" marR="0" rtl="0" algn="r">
              <a:spcBef>
                <a:spcPts val="0"/>
              </a:spcBef>
              <a:buNone/>
              <a:defRPr b="0" i="0" sz="1800" u="none" cap="none" strike="noStrike">
                <a:solidFill>
                  <a:srgbClr val="002060"/>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cxnSp>
        <p:nvCxnSpPr>
          <p:cNvPr id="14" name="Google Shape;14;p41"/>
          <p:cNvCxnSpPr/>
          <p:nvPr/>
        </p:nvCxnSpPr>
        <p:spPr>
          <a:xfrm flipH="1" rot="10800000">
            <a:off x="0" y="810049"/>
            <a:ext cx="12176760" cy="19389"/>
          </a:xfrm>
          <a:prstGeom prst="straightConnector1">
            <a:avLst/>
          </a:prstGeom>
          <a:noFill/>
          <a:ln cap="flat" cmpd="sng" w="28575">
            <a:solidFill>
              <a:schemeClr val="accent6"/>
            </a:solidFill>
            <a:prstDash val="solid"/>
            <a:round/>
            <a:headEnd len="sm" w="sm" type="none"/>
            <a:tailEnd len="sm" w="sm" type="none"/>
          </a:ln>
        </p:spPr>
      </p:cxnSp>
      <p:sp>
        <p:nvSpPr>
          <p:cNvPr id="15" name="Google Shape;15;p41"/>
          <p:cNvSpPr txBox="1"/>
          <p:nvPr>
            <p:ph idx="11" type="ftr"/>
          </p:nvPr>
        </p:nvSpPr>
        <p:spPr>
          <a:xfrm>
            <a:off x="817921" y="6492844"/>
            <a:ext cx="3194906" cy="2937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400" u="none" cap="none" strike="noStrike">
                <a:solidFill>
                  <a:srgbClr val="1E3352"/>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id="16" name="Google Shape;16;p41"/>
          <p:cNvPicPr preferRelativeResize="0"/>
          <p:nvPr/>
        </p:nvPicPr>
        <p:blipFill rotWithShape="1">
          <a:blip r:embed="rId1">
            <a:alphaModFix/>
          </a:blip>
          <a:srcRect b="0" l="0" r="0" t="0"/>
          <a:stretch/>
        </p:blipFill>
        <p:spPr>
          <a:xfrm>
            <a:off x="106259" y="55983"/>
            <a:ext cx="711662" cy="65079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6.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1.png"/><Relationship Id="rId4"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
          <p:cNvSpPr txBox="1"/>
          <p:nvPr/>
        </p:nvSpPr>
        <p:spPr>
          <a:xfrm>
            <a:off x="5766558" y="5122714"/>
            <a:ext cx="624846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800" u="none" cap="none" strike="noStrike">
                <a:solidFill>
                  <a:srgbClr val="002060"/>
                </a:solidFill>
                <a:latin typeface="Arial"/>
                <a:ea typeface="Arial"/>
                <a:cs typeface="Arial"/>
                <a:sym typeface="Arial"/>
              </a:rPr>
              <a:t>THẠC SỸ, NGUYỄN THIỆN PHÚC</a:t>
            </a:r>
            <a:endParaRPr sz="1800">
              <a:solidFill>
                <a:schemeClr val="dk1"/>
              </a:solidFill>
              <a:latin typeface="Calibri"/>
              <a:ea typeface="Calibri"/>
              <a:cs typeface="Calibri"/>
              <a:sym typeface="Calibri"/>
            </a:endParaRPr>
          </a:p>
        </p:txBody>
      </p:sp>
      <p:sp>
        <p:nvSpPr>
          <p:cNvPr id="92" name="Google Shape;92;p1"/>
          <p:cNvSpPr txBox="1"/>
          <p:nvPr/>
        </p:nvSpPr>
        <p:spPr>
          <a:xfrm>
            <a:off x="6754762" y="5431229"/>
            <a:ext cx="3018503" cy="49699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002060"/>
                </a:solidFill>
                <a:latin typeface="Arial"/>
                <a:ea typeface="Arial"/>
                <a:cs typeface="Arial"/>
                <a:sym typeface="Arial"/>
              </a:rPr>
              <a:t>KỸ THUẬT PHẦN MỀM</a:t>
            </a:r>
            <a:endParaRPr b="1" sz="2000">
              <a:solidFill>
                <a:srgbClr val="002060"/>
              </a:solidFill>
              <a:latin typeface="Arial"/>
              <a:ea typeface="Arial"/>
              <a:cs typeface="Arial"/>
              <a:sym typeface="Arial"/>
            </a:endParaRPr>
          </a:p>
        </p:txBody>
      </p:sp>
      <p:sp>
        <p:nvSpPr>
          <p:cNvPr id="93" name="Google Shape;93;p1"/>
          <p:cNvSpPr txBox="1"/>
          <p:nvPr>
            <p:ph idx="11" type="ftr"/>
          </p:nvPr>
        </p:nvSpPr>
        <p:spPr>
          <a:xfrm>
            <a:off x="3990435" y="6458591"/>
            <a:ext cx="4067040" cy="39940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TP. HỒ CHÍ MÌNH, NGÀY .. THÁNG .. NĂM 20..</a:t>
            </a:r>
            <a:endParaRPr b="1">
              <a:latin typeface="Arial"/>
              <a:ea typeface="Arial"/>
              <a:cs typeface="Arial"/>
              <a:sym typeface="Arial"/>
            </a:endParaRPr>
          </a:p>
        </p:txBody>
      </p:sp>
      <p:sp>
        <p:nvSpPr>
          <p:cNvPr id="94" name="Google Shape;94;p1"/>
          <p:cNvSpPr txBox="1"/>
          <p:nvPr/>
        </p:nvSpPr>
        <p:spPr>
          <a:xfrm>
            <a:off x="75297" y="2436144"/>
            <a:ext cx="12116703" cy="147732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3000">
                <a:solidFill>
                  <a:srgbClr val="FF0000"/>
                </a:solidFill>
                <a:latin typeface="Times New Roman"/>
                <a:ea typeface="Times New Roman"/>
                <a:cs typeface="Times New Roman"/>
                <a:sym typeface="Times New Roman"/>
              </a:rPr>
              <a:t>THIẾT KẾ VÀ XÂY DỰNG WEBSITE HỖ TRỢ HỌC LẬP TRÌNH GAME THÔNG QUA AI</a:t>
            </a:r>
            <a:endParaRPr sz="3000">
              <a:solidFill>
                <a:srgbClr val="FF0000"/>
              </a:solidFill>
              <a:latin typeface="Times New Roman"/>
              <a:ea typeface="Times New Roman"/>
              <a:cs typeface="Times New Roman"/>
              <a:sym typeface="Times New Roman"/>
            </a:endParaRPr>
          </a:p>
          <a:p>
            <a:pPr indent="0" lvl="0" marL="0" marR="0" rtl="0" algn="ctr">
              <a:spcBef>
                <a:spcPts val="0"/>
              </a:spcBef>
              <a:spcAft>
                <a:spcPts val="0"/>
              </a:spcAft>
              <a:buNone/>
            </a:pPr>
            <a:r>
              <a:t/>
            </a:r>
            <a:endParaRPr b="1" sz="3000">
              <a:solidFill>
                <a:srgbClr val="FF0000"/>
              </a:solidFill>
              <a:latin typeface="Arial"/>
              <a:ea typeface="Arial"/>
              <a:cs typeface="Arial"/>
              <a:sym typeface="Arial"/>
            </a:endParaRPr>
          </a:p>
        </p:txBody>
      </p:sp>
      <p:sp>
        <p:nvSpPr>
          <p:cNvPr id="95" name="Google Shape;95;p1"/>
          <p:cNvSpPr txBox="1"/>
          <p:nvPr/>
        </p:nvSpPr>
        <p:spPr>
          <a:xfrm>
            <a:off x="5766558" y="4220956"/>
            <a:ext cx="6169803" cy="49699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002060"/>
                </a:solidFill>
                <a:latin typeface="Arial"/>
                <a:ea typeface="Arial"/>
                <a:cs typeface="Arial"/>
                <a:sym typeface="Arial"/>
              </a:rPr>
              <a:t>LÊ NGUYỄN HOÀI ÂN</a:t>
            </a:r>
            <a:endParaRPr b="1" sz="2000">
              <a:solidFill>
                <a:srgbClr val="002060"/>
              </a:solidFill>
              <a:latin typeface="Arial"/>
              <a:ea typeface="Arial"/>
              <a:cs typeface="Arial"/>
              <a:sym typeface="Arial"/>
            </a:endParaRPr>
          </a:p>
        </p:txBody>
      </p:sp>
      <p:sp>
        <p:nvSpPr>
          <p:cNvPr id="96" name="Google Shape;96;p1"/>
          <p:cNvSpPr txBox="1"/>
          <p:nvPr/>
        </p:nvSpPr>
        <p:spPr>
          <a:xfrm>
            <a:off x="6754762" y="5835991"/>
            <a:ext cx="3018503" cy="49699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000">
                <a:solidFill>
                  <a:srgbClr val="002060"/>
                </a:solidFill>
                <a:latin typeface="Arial"/>
                <a:ea typeface="Arial"/>
                <a:cs typeface="Arial"/>
                <a:sym typeface="Arial"/>
              </a:rPr>
              <a:t>2024</a:t>
            </a:r>
            <a:endParaRPr b="1" sz="2000">
              <a:solidFill>
                <a:srgbClr val="002060"/>
              </a:solidFill>
              <a:latin typeface="Arial"/>
              <a:ea typeface="Arial"/>
              <a:cs typeface="Arial"/>
              <a:sym typeface="Arial"/>
            </a:endParaRPr>
          </a:p>
        </p:txBody>
      </p:sp>
      <p:sp>
        <p:nvSpPr>
          <p:cNvPr id="97" name="Google Shape;97;p1"/>
          <p:cNvSpPr txBox="1"/>
          <p:nvPr/>
        </p:nvSpPr>
        <p:spPr>
          <a:xfrm>
            <a:off x="66338" y="794183"/>
            <a:ext cx="12125661" cy="95410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rgbClr val="C00000"/>
                </a:solidFill>
                <a:latin typeface="Arial"/>
                <a:ea typeface="Arial"/>
                <a:cs typeface="Arial"/>
                <a:sym typeface="Arial"/>
              </a:rPr>
              <a:t>BÁO CÁO TẠI HỘI ĐỒNG </a:t>
            </a:r>
            <a:br>
              <a:rPr b="1" lang="en-US" sz="2800">
                <a:solidFill>
                  <a:srgbClr val="C00000"/>
                </a:solidFill>
                <a:latin typeface="Arial"/>
                <a:ea typeface="Arial"/>
                <a:cs typeface="Arial"/>
                <a:sym typeface="Arial"/>
              </a:rPr>
            </a:br>
            <a:r>
              <a:rPr b="1" lang="en-US" sz="2800">
                <a:solidFill>
                  <a:srgbClr val="C00000"/>
                </a:solidFill>
                <a:latin typeface="Arial"/>
                <a:ea typeface="Arial"/>
                <a:cs typeface="Arial"/>
                <a:sym typeface="Arial"/>
              </a:rPr>
              <a:t>ĐÁNH GIÁ KHÓA LUẬN TỐT NGHIỆP</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Trình bày vấn đề </a:t>
            </a:r>
            <a:endParaRPr sz="2800"/>
          </a:p>
        </p:txBody>
      </p:sp>
      <p:sp>
        <p:nvSpPr>
          <p:cNvPr id="197" name="Google Shape;197;p10"/>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8" name="Google Shape;198;p10"/>
          <p:cNvSpPr txBox="1"/>
          <p:nvPr/>
        </p:nvSpPr>
        <p:spPr>
          <a:xfrm>
            <a:off x="86142" y="873990"/>
            <a:ext cx="6046305" cy="5338685"/>
          </a:xfrm>
          <a:prstGeom prst="rect">
            <a:avLst/>
          </a:prstGeom>
          <a:noFill/>
          <a:ln>
            <a:noFill/>
          </a:ln>
        </p:spPr>
        <p:txBody>
          <a:bodyPr anchorCtr="0" anchor="t" bIns="45700" lIns="0" spcFirstLastPara="1" rIns="0" wrap="square" tIns="45700">
            <a:normAutofit/>
          </a:bodyPr>
          <a:lstStyle/>
          <a:p>
            <a:pPr indent="0" lvl="0" marL="0" marR="0" rtl="0" algn="l">
              <a:lnSpc>
                <a:spcPct val="150000"/>
              </a:lnSpc>
              <a:spcBef>
                <a:spcPts val="0"/>
              </a:spcBef>
              <a:spcAft>
                <a:spcPts val="0"/>
              </a:spcAft>
              <a:buClr>
                <a:srgbClr val="3F3F3F"/>
              </a:buClr>
              <a:buSzPts val="2400"/>
              <a:buFont typeface="Arial"/>
              <a:buNone/>
            </a:pPr>
            <a:r>
              <a:rPr b="1" lang="en-US" sz="2400">
                <a:solidFill>
                  <a:srgbClr val="3F3F3F"/>
                </a:solidFill>
                <a:latin typeface="Arial"/>
                <a:ea typeface="Arial"/>
                <a:cs typeface="Arial"/>
                <a:sym typeface="Arial"/>
              </a:rPr>
              <a:t>2.   Đòi hỏi kỹ năng đa lĩnh vực</a:t>
            </a:r>
            <a:endParaRPr/>
          </a:p>
          <a:p>
            <a:pPr indent="-342900" lvl="2" marL="800100" marR="0" rtl="0" algn="l">
              <a:lnSpc>
                <a:spcPct val="160000"/>
              </a:lnSpc>
              <a:spcBef>
                <a:spcPts val="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Theo báo cáo của Game Developer Conference (GDC) 2023, 62% nhà phát triển indie gặp thách thức khi kết hợp lập trình, thiết kế đồ họa và tối ưu hóa hiệu năng trong quá trình phát triển game. </a:t>
            </a:r>
            <a:endParaRPr b="0" i="0" sz="2000" u="none" cap="none" strike="noStrike">
              <a:solidFill>
                <a:srgbClr val="3F3F3F"/>
              </a:solidFill>
              <a:latin typeface="Arial"/>
              <a:ea typeface="Arial"/>
              <a:cs typeface="Arial"/>
              <a:sym typeface="Arial"/>
            </a:endParaRPr>
          </a:p>
          <a:p>
            <a:pPr indent="-342900" lvl="2" marL="800100" marR="0" rtl="0" algn="l">
              <a:lnSpc>
                <a:spcPct val="16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Forbes (2022) ghi nhận rằng chỉ 20% lập trình viên độc lập sở hữu đủ kỹ năng đa lĩnh vực để hoàn thiện game mà không cần sự hỗ trợ từ đội ngũ khác.</a:t>
            </a:r>
            <a:endParaRPr b="0" i="0" sz="2000" u="none" cap="none" strike="noStrike">
              <a:solidFill>
                <a:srgbClr val="3F3F3F"/>
              </a:solidFill>
              <a:latin typeface="Arial"/>
              <a:ea typeface="Arial"/>
              <a:cs typeface="Arial"/>
              <a:sym typeface="Arial"/>
            </a:endParaRPr>
          </a:p>
        </p:txBody>
      </p:sp>
      <p:sp>
        <p:nvSpPr>
          <p:cNvPr id="199" name="Google Shape;199;p10"/>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200" name="Google Shape;200;p10"/>
          <p:cNvPicPr preferRelativeResize="0"/>
          <p:nvPr/>
        </p:nvPicPr>
        <p:blipFill rotWithShape="1">
          <a:blip r:embed="rId3">
            <a:alphaModFix/>
          </a:blip>
          <a:srcRect b="0" l="0" r="0" t="0"/>
          <a:stretch/>
        </p:blipFill>
        <p:spPr>
          <a:xfrm rot="-508342">
            <a:off x="6760507" y="2179295"/>
            <a:ext cx="5159701" cy="2902332"/>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11"/>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Trình bày vấn đề </a:t>
            </a:r>
            <a:endParaRPr sz="2800"/>
          </a:p>
        </p:txBody>
      </p:sp>
      <p:sp>
        <p:nvSpPr>
          <p:cNvPr id="208" name="Google Shape;208;p11"/>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9" name="Google Shape;209;p11"/>
          <p:cNvSpPr txBox="1"/>
          <p:nvPr/>
        </p:nvSpPr>
        <p:spPr>
          <a:xfrm>
            <a:off x="305334" y="1022786"/>
            <a:ext cx="11676076" cy="2585653"/>
          </a:xfrm>
          <a:prstGeom prst="rect">
            <a:avLst/>
          </a:prstGeom>
          <a:noFill/>
          <a:ln>
            <a:noFill/>
          </a:ln>
        </p:spPr>
        <p:txBody>
          <a:bodyPr anchorCtr="0" anchor="t" bIns="45700" lIns="0" spcFirstLastPara="1" rIns="0" wrap="square" tIns="45700">
            <a:normAutofit/>
          </a:bodyPr>
          <a:lstStyle/>
          <a:p>
            <a:pPr indent="0" lvl="0" marL="0" marR="0" rtl="0" algn="l">
              <a:lnSpc>
                <a:spcPct val="150000"/>
              </a:lnSpc>
              <a:spcBef>
                <a:spcPts val="0"/>
              </a:spcBef>
              <a:spcAft>
                <a:spcPts val="0"/>
              </a:spcAft>
              <a:buClr>
                <a:srgbClr val="3F3F3F"/>
              </a:buClr>
              <a:buSzPts val="2400"/>
              <a:buFont typeface="Arial"/>
              <a:buNone/>
            </a:pPr>
            <a:r>
              <a:rPr b="1" lang="en-US" sz="2400">
                <a:solidFill>
                  <a:srgbClr val="3F3F3F"/>
                </a:solidFill>
                <a:latin typeface="Arial"/>
                <a:ea typeface="Arial"/>
                <a:cs typeface="Arial"/>
                <a:sym typeface="Arial"/>
              </a:rPr>
              <a:t>3.   Thiếu sự hỗ trợ cá nhân hóa </a:t>
            </a:r>
            <a:endParaRPr/>
          </a:p>
          <a:p>
            <a:pPr indent="-342900" lvl="2" marL="800100" marR="0" rtl="0" algn="l">
              <a:lnSpc>
                <a:spcPct val="160000"/>
              </a:lnSpc>
              <a:spcBef>
                <a:spcPts val="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Khả năng cá nhân hóa của các nền tảng học trực tuyến còn hạn chế.</a:t>
            </a:r>
            <a:endParaRPr/>
          </a:p>
          <a:p>
            <a:pPr indent="-342900" lvl="2" marL="800100" marR="0" rtl="0" algn="l">
              <a:lnSpc>
                <a:spcPct val="16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Khó khăn trong việc điều chỉnh nội dung theo nhu cầu riêng.</a:t>
            </a:r>
            <a:endParaRPr b="0" i="0" sz="2000" u="none" cap="none" strike="noStrike">
              <a:solidFill>
                <a:srgbClr val="3F3F3F"/>
              </a:solidFill>
              <a:latin typeface="Arial"/>
              <a:ea typeface="Arial"/>
              <a:cs typeface="Arial"/>
              <a:sym typeface="Arial"/>
            </a:endParaRPr>
          </a:p>
          <a:p>
            <a:pPr indent="-342900" lvl="2" marL="800100" marR="0" rtl="0" algn="l">
              <a:lnSpc>
                <a:spcPct val="16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AI hỗ trợ học tập vẫn chưa được tích hợp hiệu quả.</a:t>
            </a:r>
            <a:endParaRPr/>
          </a:p>
        </p:txBody>
      </p:sp>
      <p:sp>
        <p:nvSpPr>
          <p:cNvPr id="210" name="Google Shape;210;p11"/>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211" name="Google Shape;211;p11"/>
          <p:cNvPicPr preferRelativeResize="0"/>
          <p:nvPr/>
        </p:nvPicPr>
        <p:blipFill rotWithShape="1">
          <a:blip r:embed="rId3">
            <a:alphaModFix/>
          </a:blip>
          <a:srcRect b="0" l="0" r="0" t="0"/>
          <a:stretch/>
        </p:blipFill>
        <p:spPr>
          <a:xfrm>
            <a:off x="1608748" y="3701922"/>
            <a:ext cx="9753600"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Trình bày vấn đề </a:t>
            </a:r>
            <a:endParaRPr sz="2800"/>
          </a:p>
        </p:txBody>
      </p:sp>
      <p:sp>
        <p:nvSpPr>
          <p:cNvPr id="219" name="Google Shape;219;p12"/>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0" name="Google Shape;220;p12"/>
          <p:cNvSpPr txBox="1"/>
          <p:nvPr/>
        </p:nvSpPr>
        <p:spPr>
          <a:xfrm>
            <a:off x="5315991" y="931837"/>
            <a:ext cx="6876009" cy="2824085"/>
          </a:xfrm>
          <a:prstGeom prst="rect">
            <a:avLst/>
          </a:prstGeom>
          <a:noFill/>
          <a:ln>
            <a:noFill/>
          </a:ln>
        </p:spPr>
        <p:txBody>
          <a:bodyPr anchorCtr="0" anchor="t" bIns="45700" lIns="0" spcFirstLastPara="1" rIns="0" wrap="square" tIns="45700">
            <a:normAutofit/>
          </a:bodyPr>
          <a:lstStyle/>
          <a:p>
            <a:pPr indent="0" lvl="0" marL="0" marR="0" rtl="0" algn="l">
              <a:lnSpc>
                <a:spcPct val="150000"/>
              </a:lnSpc>
              <a:spcBef>
                <a:spcPts val="0"/>
              </a:spcBef>
              <a:spcAft>
                <a:spcPts val="0"/>
              </a:spcAft>
              <a:buClr>
                <a:srgbClr val="3F3F3F"/>
              </a:buClr>
              <a:buSzPts val="2400"/>
              <a:buFont typeface="Arial"/>
              <a:buNone/>
            </a:pPr>
            <a:r>
              <a:rPr b="1" lang="en-US" sz="2400">
                <a:solidFill>
                  <a:srgbClr val="3F3F3F"/>
                </a:solidFill>
                <a:latin typeface="Arial"/>
                <a:ea typeface="Arial"/>
                <a:cs typeface="Arial"/>
                <a:sym typeface="Arial"/>
              </a:rPr>
              <a:t>4.   Thiếu sự hỗ trợ cá nhân hóa </a:t>
            </a:r>
            <a:endParaRPr/>
          </a:p>
          <a:p>
            <a:pPr indent="-342900" lvl="2" marL="800100" marR="0" rtl="0" algn="l">
              <a:lnSpc>
                <a:spcPct val="160000"/>
              </a:lnSpc>
              <a:spcBef>
                <a:spcPts val="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Thiếu không gian chuyên sâu cho lập trình game.</a:t>
            </a:r>
            <a:endParaRPr/>
          </a:p>
          <a:p>
            <a:pPr indent="-342900" lvl="2" marL="800100" marR="0" rtl="0" algn="l">
              <a:lnSpc>
                <a:spcPct val="16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Tương tác hạn chế trên các diễn đàn.</a:t>
            </a:r>
            <a:endParaRPr b="0" i="0" sz="2000" u="none" cap="none" strike="noStrike">
              <a:solidFill>
                <a:srgbClr val="3F3F3F"/>
              </a:solidFill>
              <a:latin typeface="Arial"/>
              <a:ea typeface="Arial"/>
              <a:cs typeface="Arial"/>
              <a:sym typeface="Arial"/>
            </a:endParaRPr>
          </a:p>
          <a:p>
            <a:pPr indent="-342900" lvl="2" marL="800100" marR="0" rtl="0" algn="l">
              <a:lnSpc>
                <a:spcPct val="16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Khó khăn trong việc xây dựng mối liên kết.</a:t>
            </a:r>
            <a:endParaRPr/>
          </a:p>
        </p:txBody>
      </p:sp>
      <p:sp>
        <p:nvSpPr>
          <p:cNvPr id="221" name="Google Shape;221;p12"/>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222" name="Google Shape;222;p12"/>
          <p:cNvPicPr preferRelativeResize="0"/>
          <p:nvPr/>
        </p:nvPicPr>
        <p:blipFill rotWithShape="1">
          <a:blip r:embed="rId3">
            <a:alphaModFix/>
          </a:blip>
          <a:srcRect b="0" l="0" r="0" t="0"/>
          <a:stretch/>
        </p:blipFill>
        <p:spPr>
          <a:xfrm>
            <a:off x="305334" y="1447799"/>
            <a:ext cx="4616245" cy="4616245"/>
          </a:xfrm>
          <a:prstGeom prst="rect">
            <a:avLst/>
          </a:prstGeom>
          <a:noFill/>
          <a:ln>
            <a:noFill/>
          </a:ln>
        </p:spPr>
      </p:pic>
      <p:pic>
        <p:nvPicPr>
          <p:cNvPr id="223" name="Google Shape;223;p12"/>
          <p:cNvPicPr preferRelativeResize="0"/>
          <p:nvPr/>
        </p:nvPicPr>
        <p:blipFill rotWithShape="1">
          <a:blip r:embed="rId4">
            <a:alphaModFix/>
          </a:blip>
          <a:srcRect b="0" l="0" r="0" t="0"/>
          <a:stretch/>
        </p:blipFill>
        <p:spPr>
          <a:xfrm>
            <a:off x="5663920" y="3507750"/>
            <a:ext cx="5790666" cy="295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3"/>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giải pháp hiện tại </a:t>
            </a:r>
            <a:endParaRPr sz="2800"/>
          </a:p>
        </p:txBody>
      </p:sp>
      <p:sp>
        <p:nvSpPr>
          <p:cNvPr id="231" name="Google Shape;231;p13"/>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2" name="Google Shape;232;p13"/>
          <p:cNvSpPr txBox="1"/>
          <p:nvPr/>
        </p:nvSpPr>
        <p:spPr>
          <a:xfrm>
            <a:off x="305334" y="902340"/>
            <a:ext cx="11676076" cy="2332473"/>
          </a:xfrm>
          <a:prstGeom prst="rect">
            <a:avLst/>
          </a:prstGeom>
          <a:noFill/>
          <a:ln>
            <a:noFill/>
          </a:ln>
        </p:spPr>
        <p:txBody>
          <a:bodyPr anchorCtr="0" anchor="t" bIns="45700" lIns="0" spcFirstLastPara="1" rIns="0" wrap="square" tIns="45700">
            <a:normAutofit/>
          </a:bodyPr>
          <a:lstStyle/>
          <a:p>
            <a:pPr indent="0" lvl="0" marL="0" marR="0" rtl="0" algn="l">
              <a:lnSpc>
                <a:spcPct val="150000"/>
              </a:lnSpc>
              <a:spcBef>
                <a:spcPts val="0"/>
              </a:spcBef>
              <a:spcAft>
                <a:spcPts val="0"/>
              </a:spcAft>
              <a:buClr>
                <a:srgbClr val="3F3F3F"/>
              </a:buClr>
              <a:buSzPts val="2400"/>
              <a:buFont typeface="Arial"/>
              <a:buNone/>
            </a:pPr>
            <a:r>
              <a:rPr b="1" lang="en-US" sz="2400">
                <a:solidFill>
                  <a:srgbClr val="3F3F3F"/>
                </a:solidFill>
                <a:latin typeface="Arial"/>
                <a:ea typeface="Arial"/>
                <a:cs typeface="Arial"/>
                <a:sym typeface="Arial"/>
              </a:rPr>
              <a:t>1. Nền tảng học tập lập trình game</a:t>
            </a:r>
            <a:endParaRPr/>
          </a:p>
          <a:p>
            <a:pPr indent="-342900" lvl="2" marL="800100" marR="0" rtl="0" algn="l">
              <a:lnSpc>
                <a:spcPct val="160000"/>
              </a:lnSpc>
              <a:spcBef>
                <a:spcPts val="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Các nền tảng như Unity Learn, Udemy và GameDev.tv đã cung cấp môi trường học tập chuyên biệt cho lập trình game với nhiều tài nguyên và công cụ hỗ trợ, giúp người học phát triển kỹ năng từ cơ bản đến nâng cao.</a:t>
            </a:r>
            <a:endParaRPr b="0" i="0" sz="2000" u="none" cap="none" strike="noStrike">
              <a:solidFill>
                <a:srgbClr val="3F3F3F"/>
              </a:solidFill>
              <a:latin typeface="Arial"/>
              <a:ea typeface="Arial"/>
              <a:cs typeface="Arial"/>
              <a:sym typeface="Arial"/>
            </a:endParaRPr>
          </a:p>
        </p:txBody>
      </p:sp>
      <p:sp>
        <p:nvSpPr>
          <p:cNvPr id="233" name="Google Shape;233;p13"/>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234" name="Google Shape;234;p13"/>
          <p:cNvPicPr preferRelativeResize="0"/>
          <p:nvPr/>
        </p:nvPicPr>
        <p:blipFill rotWithShape="1">
          <a:blip r:embed="rId3">
            <a:alphaModFix/>
          </a:blip>
          <a:srcRect b="0" l="0" r="0" t="0"/>
          <a:stretch/>
        </p:blipFill>
        <p:spPr>
          <a:xfrm>
            <a:off x="865238" y="3429000"/>
            <a:ext cx="4572001" cy="2526660"/>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pic>
        <p:nvPicPr>
          <p:cNvPr id="235" name="Google Shape;235;p13"/>
          <p:cNvPicPr preferRelativeResize="0"/>
          <p:nvPr/>
        </p:nvPicPr>
        <p:blipFill rotWithShape="1">
          <a:blip r:embed="rId4">
            <a:alphaModFix/>
          </a:blip>
          <a:srcRect b="0" l="0" r="0" t="0"/>
          <a:stretch/>
        </p:blipFill>
        <p:spPr>
          <a:xfrm>
            <a:off x="6753396" y="3363563"/>
            <a:ext cx="4572001" cy="2571750"/>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4"/>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457200" lvl="0" marL="457200" rtl="0" algn="l">
              <a:lnSpc>
                <a:spcPct val="100000"/>
              </a:lnSpc>
              <a:spcBef>
                <a:spcPts val="0"/>
              </a:spcBef>
              <a:spcAft>
                <a:spcPts val="0"/>
              </a:spcAft>
              <a:buClr>
                <a:schemeClr val="lt1"/>
              </a:buClr>
              <a:buSzPts val="2800"/>
              <a:buFont typeface="Noto Sans Symbols"/>
              <a:buChar char="❑"/>
            </a:pPr>
            <a:r>
              <a:rPr lang="en-US"/>
              <a:t>Các giải pháp hiện tại </a:t>
            </a:r>
            <a:endParaRPr sz="2800"/>
          </a:p>
        </p:txBody>
      </p:sp>
      <p:sp>
        <p:nvSpPr>
          <p:cNvPr id="243" name="Google Shape;243;p14"/>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4" name="Google Shape;244;p14"/>
          <p:cNvSpPr txBox="1"/>
          <p:nvPr/>
        </p:nvSpPr>
        <p:spPr>
          <a:xfrm>
            <a:off x="305334" y="902340"/>
            <a:ext cx="5702176" cy="5095337"/>
          </a:xfrm>
          <a:prstGeom prst="rect">
            <a:avLst/>
          </a:prstGeom>
          <a:noFill/>
          <a:ln>
            <a:noFill/>
          </a:ln>
        </p:spPr>
        <p:txBody>
          <a:bodyPr anchorCtr="0" anchor="t" bIns="45700" lIns="0" spcFirstLastPara="1" rIns="0" wrap="square" tIns="45700">
            <a:normAutofit lnSpcReduction="10000"/>
          </a:bodyPr>
          <a:lstStyle/>
          <a:p>
            <a:pPr indent="-457200" lvl="0" marL="457200" marR="0" rtl="0" algn="l">
              <a:lnSpc>
                <a:spcPct val="150000"/>
              </a:lnSpc>
              <a:spcBef>
                <a:spcPts val="0"/>
              </a:spcBef>
              <a:spcAft>
                <a:spcPts val="0"/>
              </a:spcAft>
              <a:buClr>
                <a:srgbClr val="3F3F3F"/>
              </a:buClr>
              <a:buSzPts val="2400"/>
              <a:buFont typeface="Calibri"/>
              <a:buAutoNum type="alphaUcPeriod"/>
            </a:pPr>
            <a:r>
              <a:rPr b="1" lang="en-US" sz="2400">
                <a:solidFill>
                  <a:srgbClr val="3F3F3F"/>
                </a:solidFill>
                <a:latin typeface="Arial"/>
                <a:ea typeface="Arial"/>
                <a:cs typeface="Arial"/>
                <a:sym typeface="Arial"/>
              </a:rPr>
              <a:t>Ưu điểm</a:t>
            </a:r>
            <a:endParaRPr/>
          </a:p>
          <a:p>
            <a:pPr indent="-457200" lvl="1" marL="685800" marR="0" rtl="0" algn="l">
              <a:lnSpc>
                <a:spcPct val="150000"/>
              </a:lnSpc>
              <a:spcBef>
                <a:spcPts val="4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Tài liệu chuyên sâu</a:t>
            </a:r>
            <a:endParaRPr/>
          </a:p>
          <a:p>
            <a:pPr indent="-457200" lvl="1" marL="685800" marR="0" rtl="0" algn="l">
              <a:lnSpc>
                <a:spcPct val="150000"/>
              </a:lnSpc>
              <a:spcBef>
                <a:spcPts val="6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Học theo dự án</a:t>
            </a:r>
            <a:endParaRPr/>
          </a:p>
          <a:p>
            <a:pPr indent="-457200" lvl="1" marL="685800" marR="0" rtl="0" algn="l">
              <a:lnSpc>
                <a:spcPct val="150000"/>
              </a:lnSpc>
              <a:spcBef>
                <a:spcPts val="6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Cá nhân hóa lộ trình học tập</a:t>
            </a:r>
            <a:endParaRPr/>
          </a:p>
          <a:p>
            <a:pPr indent="-457200" lvl="1" marL="685800" marR="0" rtl="0" algn="l">
              <a:lnSpc>
                <a:spcPct val="150000"/>
              </a:lnSpc>
              <a:spcBef>
                <a:spcPts val="6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Tương tác cộng đồng</a:t>
            </a:r>
            <a:endParaRPr b="0" i="0" sz="2200" u="none" cap="none" strike="noStrike">
              <a:solidFill>
                <a:srgbClr val="3F3F3F"/>
              </a:solidFill>
              <a:latin typeface="Arial"/>
              <a:ea typeface="Arial"/>
              <a:cs typeface="Arial"/>
              <a:sym typeface="Arial"/>
            </a:endParaRPr>
          </a:p>
          <a:p>
            <a:pPr indent="-457200" lvl="0" marL="457200" marR="0" rtl="0" algn="l">
              <a:lnSpc>
                <a:spcPct val="150000"/>
              </a:lnSpc>
              <a:spcBef>
                <a:spcPts val="1600"/>
              </a:spcBef>
              <a:spcAft>
                <a:spcPts val="0"/>
              </a:spcAft>
              <a:buClr>
                <a:srgbClr val="3F3F3F"/>
              </a:buClr>
              <a:buSzPts val="2400"/>
              <a:buFont typeface="Arial"/>
              <a:buAutoNum type="alphaUcPeriod"/>
            </a:pPr>
            <a:r>
              <a:rPr b="1" lang="en-US" sz="2400">
                <a:solidFill>
                  <a:srgbClr val="3F3F3F"/>
                </a:solidFill>
                <a:latin typeface="Arial"/>
                <a:ea typeface="Arial"/>
                <a:cs typeface="Arial"/>
                <a:sym typeface="Arial"/>
              </a:rPr>
              <a:t>Nhược điểm</a:t>
            </a:r>
            <a:endParaRPr/>
          </a:p>
          <a:p>
            <a:pPr indent="-342900" lvl="1" marL="571500" marR="0" rtl="0" algn="l">
              <a:lnSpc>
                <a:spcPct val="150000"/>
              </a:lnSpc>
              <a:spcBef>
                <a:spcPts val="400"/>
              </a:spcBef>
              <a:spcAft>
                <a:spcPts val="0"/>
              </a:spcAft>
              <a:buClr>
                <a:srgbClr val="3F3F3F"/>
              </a:buClr>
              <a:buSzPts val="2400"/>
              <a:buFont typeface="Noto Sans Symbols"/>
              <a:buChar char="❑"/>
            </a:pPr>
            <a:r>
              <a:rPr b="0" i="0" lang="en-US" sz="2400" u="none" cap="none" strike="noStrike">
                <a:solidFill>
                  <a:srgbClr val="3F3F3F"/>
                </a:solidFill>
                <a:latin typeface="Arial"/>
                <a:ea typeface="Arial"/>
                <a:cs typeface="Arial"/>
                <a:sym typeface="Arial"/>
              </a:rPr>
              <a:t>Đa phần khóa học chất lượng cao đều có phí</a:t>
            </a:r>
            <a:endParaRPr b="0" i="0" sz="2400" u="none" cap="none" strike="noStrike">
              <a:solidFill>
                <a:srgbClr val="3F3F3F"/>
              </a:solidFill>
              <a:latin typeface="Arial"/>
              <a:ea typeface="Arial"/>
              <a:cs typeface="Arial"/>
              <a:sym typeface="Arial"/>
            </a:endParaRPr>
          </a:p>
          <a:p>
            <a:pPr indent="-342900" lvl="1" marL="571500" marR="0" rtl="0" algn="l">
              <a:lnSpc>
                <a:spcPct val="150000"/>
              </a:lnSpc>
              <a:spcBef>
                <a:spcPts val="600"/>
              </a:spcBef>
              <a:spcAft>
                <a:spcPts val="0"/>
              </a:spcAft>
              <a:buClr>
                <a:srgbClr val="3F3F3F"/>
              </a:buClr>
              <a:buSzPts val="2400"/>
              <a:buFont typeface="Noto Sans Symbols"/>
              <a:buChar char="❑"/>
            </a:pPr>
            <a:r>
              <a:rPr b="0" i="0" lang="en-US" sz="2400" u="none" cap="none" strike="noStrike">
                <a:solidFill>
                  <a:srgbClr val="3F3F3F"/>
                </a:solidFill>
                <a:latin typeface="Arial"/>
                <a:ea typeface="Arial"/>
                <a:cs typeface="Arial"/>
                <a:sym typeface="Arial"/>
              </a:rPr>
              <a:t>Phụ thuộc vào công cụ cụ thể</a:t>
            </a:r>
            <a:endParaRPr/>
          </a:p>
        </p:txBody>
      </p:sp>
      <p:sp>
        <p:nvSpPr>
          <p:cNvPr id="245" name="Google Shape;245;p14"/>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246" name="Google Shape;246;p14"/>
          <p:cNvPicPr preferRelativeResize="0"/>
          <p:nvPr/>
        </p:nvPicPr>
        <p:blipFill rotWithShape="1">
          <a:blip r:embed="rId3">
            <a:alphaModFix/>
          </a:blip>
          <a:srcRect b="0" l="0" r="0" t="0"/>
          <a:stretch/>
        </p:blipFill>
        <p:spPr>
          <a:xfrm>
            <a:off x="6485548" y="1388035"/>
            <a:ext cx="4730233" cy="4342939"/>
          </a:xfrm>
          <a:prstGeom prst="roundRect">
            <a:avLst>
              <a:gd fmla="val 4167" name="adj"/>
            </a:avLst>
          </a:prstGeom>
          <a:solidFill>
            <a:srgbClr val="FFFFFF"/>
          </a:solidFill>
          <a:ln cap="sq" cmpd="sng" w="76200">
            <a:solidFill>
              <a:srgbClr val="EAEAEA"/>
            </a:solidFill>
            <a:prstDash val="solid"/>
            <a:miter lim="800000"/>
            <a:headEnd len="sm" w="sm" type="none"/>
            <a:tailEnd len="sm" w="sm" type="none"/>
          </a:ln>
          <a:effectLst>
            <a:reflection blurRad="0" dir="5400000" dist="5000" endA="0" endPos="28000" kx="0" rotWithShape="0" algn="bl" stA="33000" stPos="0" sy="-100000" ky="0"/>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5"/>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giải pháp hiện tại </a:t>
            </a:r>
            <a:endParaRPr sz="2800"/>
          </a:p>
        </p:txBody>
      </p:sp>
      <p:sp>
        <p:nvSpPr>
          <p:cNvPr id="254" name="Google Shape;254;p15"/>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5" name="Google Shape;255;p15"/>
          <p:cNvSpPr txBox="1"/>
          <p:nvPr/>
        </p:nvSpPr>
        <p:spPr>
          <a:xfrm>
            <a:off x="305334" y="902340"/>
            <a:ext cx="4748447" cy="5449299"/>
          </a:xfrm>
          <a:prstGeom prst="rect">
            <a:avLst/>
          </a:prstGeom>
          <a:noFill/>
          <a:ln>
            <a:noFill/>
          </a:ln>
        </p:spPr>
        <p:txBody>
          <a:bodyPr anchorCtr="0" anchor="t" bIns="45700" lIns="0" spcFirstLastPara="1" rIns="0" wrap="square" tIns="45700">
            <a:normAutofit fontScale="92500"/>
          </a:bodyPr>
          <a:lstStyle/>
          <a:p>
            <a:pPr indent="0" lvl="0" marL="0" marR="0" rtl="0" algn="l">
              <a:lnSpc>
                <a:spcPct val="15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2. Cộng đồng trực tuyến</a:t>
            </a:r>
            <a:endParaRPr/>
          </a:p>
          <a:p>
            <a:pPr indent="-342900" lvl="2" marL="800100" marR="0" rtl="0" algn="l">
              <a:lnSpc>
                <a:spcPct val="160000"/>
              </a:lnSpc>
              <a:spcBef>
                <a:spcPts val="400"/>
              </a:spcBef>
              <a:spcAft>
                <a:spcPts val="0"/>
              </a:spcAft>
              <a:buClr>
                <a:srgbClr val="3F3F3F"/>
              </a:buClr>
              <a:buSzPct val="100000"/>
              <a:buFont typeface="Noto Sans Symbols"/>
              <a:buChar char="−"/>
            </a:pPr>
            <a:r>
              <a:rPr b="0" i="0" lang="en-US" sz="2000" u="none" cap="none" strike="noStrike">
                <a:solidFill>
                  <a:srgbClr val="3F3F3F"/>
                </a:solidFill>
                <a:latin typeface="Arial"/>
                <a:ea typeface="Arial"/>
                <a:cs typeface="Arial"/>
                <a:sym typeface="Arial"/>
              </a:rPr>
              <a:t>Các diễn đàn và cộng đồng trực tuyến như GameDev.net, Unity Forum và Reddit GameDev đã trở thành những môi trường tương tác hữu ích cho các nhà phát triển game. </a:t>
            </a:r>
            <a:endParaRPr b="0" i="0" sz="2000" u="none" cap="none" strike="noStrike">
              <a:solidFill>
                <a:srgbClr val="3F3F3F"/>
              </a:solidFill>
              <a:latin typeface="Arial"/>
              <a:ea typeface="Arial"/>
              <a:cs typeface="Arial"/>
              <a:sym typeface="Arial"/>
            </a:endParaRPr>
          </a:p>
          <a:p>
            <a:pPr indent="-342900" lvl="2" marL="800100" marR="0" rtl="0" algn="l">
              <a:lnSpc>
                <a:spcPct val="160000"/>
              </a:lnSpc>
              <a:spcBef>
                <a:spcPts val="600"/>
              </a:spcBef>
              <a:spcAft>
                <a:spcPts val="0"/>
              </a:spcAft>
              <a:buClr>
                <a:srgbClr val="3F3F3F"/>
              </a:buClr>
              <a:buSzPct val="100000"/>
              <a:buFont typeface="Noto Sans Symbols"/>
              <a:buChar char="−"/>
            </a:pPr>
            <a:r>
              <a:rPr b="0" i="0" lang="en-US" sz="2000" u="none" cap="none" strike="noStrike">
                <a:solidFill>
                  <a:srgbClr val="3F3F3F"/>
                </a:solidFill>
                <a:latin typeface="Arial"/>
                <a:ea typeface="Arial"/>
                <a:cs typeface="Arial"/>
                <a:sym typeface="Arial"/>
              </a:rPr>
              <a:t>Những cộng đồng này giúp người học kết nối, chia sẻ kiến thức và giải quyết các vấn đề kỹ thuật thông qua sự hỗ trợ từ các thành viên khác.</a:t>
            </a:r>
            <a:endParaRPr b="0" i="0" sz="2000" u="none" cap="none" strike="noStrike">
              <a:solidFill>
                <a:srgbClr val="3F3F3F"/>
              </a:solidFill>
              <a:latin typeface="Arial"/>
              <a:ea typeface="Arial"/>
              <a:cs typeface="Arial"/>
              <a:sym typeface="Arial"/>
            </a:endParaRPr>
          </a:p>
        </p:txBody>
      </p:sp>
      <p:sp>
        <p:nvSpPr>
          <p:cNvPr id="256" name="Google Shape;256;p15"/>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257" name="Google Shape;257;p15"/>
          <p:cNvPicPr preferRelativeResize="0"/>
          <p:nvPr/>
        </p:nvPicPr>
        <p:blipFill rotWithShape="1">
          <a:blip r:embed="rId3">
            <a:alphaModFix/>
          </a:blip>
          <a:srcRect b="0" l="0" r="0" t="0"/>
          <a:stretch/>
        </p:blipFill>
        <p:spPr>
          <a:xfrm>
            <a:off x="5053781" y="1483864"/>
            <a:ext cx="6671187" cy="42862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16"/>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giải pháp hiện tại </a:t>
            </a:r>
            <a:endParaRPr sz="2800"/>
          </a:p>
        </p:txBody>
      </p:sp>
      <p:sp>
        <p:nvSpPr>
          <p:cNvPr id="265" name="Google Shape;265;p16"/>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6" name="Google Shape;266;p16"/>
          <p:cNvSpPr txBox="1"/>
          <p:nvPr/>
        </p:nvSpPr>
        <p:spPr>
          <a:xfrm>
            <a:off x="6279234" y="995664"/>
            <a:ext cx="5702176" cy="5095337"/>
          </a:xfrm>
          <a:prstGeom prst="rect">
            <a:avLst/>
          </a:prstGeom>
          <a:noFill/>
          <a:ln>
            <a:noFill/>
          </a:ln>
        </p:spPr>
        <p:txBody>
          <a:bodyPr anchorCtr="0" anchor="t" bIns="45700" lIns="0" spcFirstLastPara="1" rIns="0" wrap="square" tIns="45700">
            <a:normAutofit/>
          </a:bodyPr>
          <a:lstStyle/>
          <a:p>
            <a:pPr indent="-457200" lvl="0" marL="457200" marR="0" rtl="0" algn="l">
              <a:lnSpc>
                <a:spcPct val="150000"/>
              </a:lnSpc>
              <a:spcBef>
                <a:spcPts val="0"/>
              </a:spcBef>
              <a:spcAft>
                <a:spcPts val="0"/>
              </a:spcAft>
              <a:buClr>
                <a:srgbClr val="3F3F3F"/>
              </a:buClr>
              <a:buSzPts val="2400"/>
              <a:buFont typeface="Calibri"/>
              <a:buAutoNum type="alphaUcPeriod"/>
            </a:pPr>
            <a:r>
              <a:rPr b="1" lang="en-US" sz="2400">
                <a:solidFill>
                  <a:srgbClr val="3F3F3F"/>
                </a:solidFill>
                <a:latin typeface="Arial"/>
                <a:ea typeface="Arial"/>
                <a:cs typeface="Arial"/>
                <a:sym typeface="Arial"/>
              </a:rPr>
              <a:t>Ưu điểm</a:t>
            </a:r>
            <a:endParaRPr/>
          </a:p>
          <a:p>
            <a:pPr indent="-457200" lvl="1" marL="685800" marR="0" rtl="0" algn="l">
              <a:lnSpc>
                <a:spcPct val="150000"/>
              </a:lnSpc>
              <a:spcBef>
                <a:spcPts val="4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Tương tác cộng đồng mạnh mẽ</a:t>
            </a:r>
            <a:endParaRPr b="0" i="0" sz="2200" u="none" cap="none" strike="noStrike">
              <a:solidFill>
                <a:srgbClr val="3F3F3F"/>
              </a:solidFill>
              <a:latin typeface="Arial"/>
              <a:ea typeface="Arial"/>
              <a:cs typeface="Arial"/>
              <a:sym typeface="Arial"/>
            </a:endParaRPr>
          </a:p>
          <a:p>
            <a:pPr indent="-457200" lvl="1" marL="685800" marR="0" rtl="0" algn="l">
              <a:lnSpc>
                <a:spcPct val="150000"/>
              </a:lnSpc>
              <a:spcBef>
                <a:spcPts val="6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Nguồn tài nguyên đa dạng</a:t>
            </a:r>
            <a:endParaRPr/>
          </a:p>
          <a:p>
            <a:pPr indent="-457200" lvl="1" marL="685800" marR="0" rtl="0" algn="l">
              <a:lnSpc>
                <a:spcPct val="150000"/>
              </a:lnSpc>
              <a:spcBef>
                <a:spcPts val="6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Cơ hội hợp tác</a:t>
            </a:r>
            <a:endParaRPr b="0" i="0" sz="2200" u="none" cap="none" strike="noStrike">
              <a:solidFill>
                <a:srgbClr val="3F3F3F"/>
              </a:solidFill>
              <a:latin typeface="Arial"/>
              <a:ea typeface="Arial"/>
              <a:cs typeface="Arial"/>
              <a:sym typeface="Arial"/>
            </a:endParaRPr>
          </a:p>
          <a:p>
            <a:pPr indent="-457200" lvl="0" marL="457200" marR="0" rtl="0" algn="l">
              <a:lnSpc>
                <a:spcPct val="150000"/>
              </a:lnSpc>
              <a:spcBef>
                <a:spcPts val="1600"/>
              </a:spcBef>
              <a:spcAft>
                <a:spcPts val="0"/>
              </a:spcAft>
              <a:buClr>
                <a:srgbClr val="3F3F3F"/>
              </a:buClr>
              <a:buSzPts val="2400"/>
              <a:buFont typeface="Arial"/>
              <a:buAutoNum type="alphaUcPeriod"/>
            </a:pPr>
            <a:r>
              <a:rPr b="1" lang="en-US" sz="2400">
                <a:solidFill>
                  <a:srgbClr val="3F3F3F"/>
                </a:solidFill>
                <a:latin typeface="Arial"/>
                <a:ea typeface="Arial"/>
                <a:cs typeface="Arial"/>
                <a:sym typeface="Arial"/>
              </a:rPr>
              <a:t>Nhược điểm</a:t>
            </a:r>
            <a:endParaRPr/>
          </a:p>
          <a:p>
            <a:pPr indent="-342900" lvl="1" marL="571500" marR="0" rtl="0" algn="l">
              <a:lnSpc>
                <a:spcPct val="150000"/>
              </a:lnSpc>
              <a:spcBef>
                <a:spcPts val="400"/>
              </a:spcBef>
              <a:spcAft>
                <a:spcPts val="0"/>
              </a:spcAft>
              <a:buClr>
                <a:srgbClr val="3F3F3F"/>
              </a:buClr>
              <a:buSzPts val="2400"/>
              <a:buFont typeface="Noto Sans Symbols"/>
              <a:buChar char="❑"/>
            </a:pPr>
            <a:r>
              <a:rPr b="0" i="0" lang="en-US" sz="2400" u="none" cap="none" strike="noStrike">
                <a:solidFill>
                  <a:srgbClr val="3F3F3F"/>
                </a:solidFill>
                <a:latin typeface="Arial"/>
                <a:ea typeface="Arial"/>
                <a:cs typeface="Arial"/>
                <a:sym typeface="Arial"/>
              </a:rPr>
              <a:t>Chất lượng câu trả lời không đồng đều</a:t>
            </a:r>
            <a:endParaRPr b="0" i="0" sz="2400" u="none" cap="none" strike="noStrike">
              <a:solidFill>
                <a:srgbClr val="3F3F3F"/>
              </a:solidFill>
              <a:latin typeface="Arial"/>
              <a:ea typeface="Arial"/>
              <a:cs typeface="Arial"/>
              <a:sym typeface="Arial"/>
            </a:endParaRPr>
          </a:p>
          <a:p>
            <a:pPr indent="-342900" lvl="1" marL="571500" marR="0" rtl="0" algn="l">
              <a:lnSpc>
                <a:spcPct val="150000"/>
              </a:lnSpc>
              <a:spcBef>
                <a:spcPts val="600"/>
              </a:spcBef>
              <a:spcAft>
                <a:spcPts val="0"/>
              </a:spcAft>
              <a:buClr>
                <a:srgbClr val="3F3F3F"/>
              </a:buClr>
              <a:buSzPts val="2400"/>
              <a:buFont typeface="Noto Sans Symbols"/>
              <a:buChar char="❑"/>
            </a:pPr>
            <a:r>
              <a:rPr b="0" i="0" lang="en-US" sz="2400" u="none" cap="none" strike="noStrike">
                <a:solidFill>
                  <a:srgbClr val="3F3F3F"/>
                </a:solidFill>
                <a:latin typeface="Arial"/>
                <a:ea typeface="Arial"/>
                <a:cs typeface="Arial"/>
                <a:sym typeface="Arial"/>
              </a:rPr>
              <a:t>Khó tiếp cận người mới</a:t>
            </a:r>
            <a:endParaRPr b="0" i="0" sz="2400" u="none" cap="none" strike="noStrike">
              <a:solidFill>
                <a:srgbClr val="3F3F3F"/>
              </a:solidFill>
              <a:latin typeface="Arial"/>
              <a:ea typeface="Arial"/>
              <a:cs typeface="Arial"/>
              <a:sym typeface="Arial"/>
            </a:endParaRPr>
          </a:p>
          <a:p>
            <a:pPr indent="-190500" lvl="1" marL="571500" marR="0" rtl="0" algn="l">
              <a:lnSpc>
                <a:spcPct val="150000"/>
              </a:lnSpc>
              <a:spcBef>
                <a:spcPts val="600"/>
              </a:spcBef>
              <a:spcAft>
                <a:spcPts val="0"/>
              </a:spcAft>
              <a:buClr>
                <a:srgbClr val="3F3F3F"/>
              </a:buClr>
              <a:buSzPts val="2400"/>
              <a:buFont typeface="Noto Sans Symbols"/>
              <a:buNone/>
            </a:pPr>
            <a:r>
              <a:t/>
            </a:r>
            <a:endParaRPr b="0" i="0" sz="2400" u="none" cap="none" strike="noStrike">
              <a:solidFill>
                <a:srgbClr val="3F3F3F"/>
              </a:solidFill>
              <a:latin typeface="Arial"/>
              <a:ea typeface="Arial"/>
              <a:cs typeface="Arial"/>
              <a:sym typeface="Arial"/>
            </a:endParaRPr>
          </a:p>
        </p:txBody>
      </p:sp>
      <p:sp>
        <p:nvSpPr>
          <p:cNvPr id="267" name="Google Shape;267;p16"/>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268" name="Google Shape;268;p16"/>
          <p:cNvPicPr preferRelativeResize="0"/>
          <p:nvPr/>
        </p:nvPicPr>
        <p:blipFill rotWithShape="1">
          <a:blip r:embed="rId3">
            <a:alphaModFix/>
          </a:blip>
          <a:srcRect b="0" l="0" r="0" t="0"/>
          <a:stretch/>
        </p:blipFill>
        <p:spPr>
          <a:xfrm>
            <a:off x="371745" y="1870587"/>
            <a:ext cx="5541022" cy="3116825"/>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17"/>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giải pháp hiện tại </a:t>
            </a:r>
            <a:endParaRPr sz="2800"/>
          </a:p>
        </p:txBody>
      </p:sp>
      <p:sp>
        <p:nvSpPr>
          <p:cNvPr id="276" name="Google Shape;276;p17"/>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sp>
        <p:nvSpPr>
          <p:cNvPr id="277" name="Google Shape;277;p17"/>
          <p:cNvSpPr txBox="1"/>
          <p:nvPr/>
        </p:nvSpPr>
        <p:spPr>
          <a:xfrm>
            <a:off x="5889523" y="834855"/>
            <a:ext cx="5751871" cy="5449299"/>
          </a:xfrm>
          <a:prstGeom prst="rect">
            <a:avLst/>
          </a:prstGeom>
          <a:noFill/>
          <a:ln>
            <a:noFill/>
          </a:ln>
        </p:spPr>
        <p:txBody>
          <a:bodyPr anchorCtr="0" anchor="t" bIns="45700" lIns="0" spcFirstLastPara="1" rIns="0" wrap="square" tIns="45700">
            <a:normAutofit/>
          </a:bodyPr>
          <a:lstStyle/>
          <a:p>
            <a:pPr indent="0" lvl="0" marL="0" marR="0" rtl="0" algn="l">
              <a:lnSpc>
                <a:spcPct val="150000"/>
              </a:lnSpc>
              <a:spcBef>
                <a:spcPts val="0"/>
              </a:spcBef>
              <a:spcAft>
                <a:spcPts val="0"/>
              </a:spcAft>
              <a:buClr>
                <a:srgbClr val="3F3F3F"/>
              </a:buClr>
              <a:buSzPts val="2400"/>
              <a:buFont typeface="Arial"/>
              <a:buNone/>
            </a:pPr>
            <a:r>
              <a:rPr b="1" lang="en-US" sz="2400">
                <a:solidFill>
                  <a:srgbClr val="3F3F3F"/>
                </a:solidFill>
                <a:latin typeface="Arial"/>
                <a:ea typeface="Arial"/>
                <a:cs typeface="Arial"/>
                <a:sym typeface="Arial"/>
              </a:rPr>
              <a:t>3</a:t>
            </a:r>
            <a:r>
              <a:rPr b="1" i="0" lang="en-US" sz="2400" u="none" cap="none" strike="noStrike">
                <a:solidFill>
                  <a:srgbClr val="3F3F3F"/>
                </a:solidFill>
                <a:latin typeface="Arial"/>
                <a:ea typeface="Arial"/>
                <a:cs typeface="Arial"/>
                <a:sym typeface="Arial"/>
              </a:rPr>
              <a:t>. Công cụ hỗ trợ lập trình game</a:t>
            </a:r>
            <a:endParaRPr/>
          </a:p>
          <a:p>
            <a:pPr indent="-342900" lvl="2" marL="800100" marR="0" rtl="0" algn="l">
              <a:lnSpc>
                <a:spcPct val="160000"/>
              </a:lnSpc>
              <a:spcBef>
                <a:spcPts val="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Các công cụ như GitHub Copilot, ChatGPT và PlayCanvas Editor đã giúp tăng tốc quá trình phát triển game, từ viết mã đến kiểm tra lỗi và tối ưu hóa hiệu suất. </a:t>
            </a:r>
            <a:endParaRPr b="0" i="0" sz="2000" u="none" cap="none" strike="noStrike">
              <a:solidFill>
                <a:srgbClr val="3F3F3F"/>
              </a:solidFill>
              <a:latin typeface="Arial"/>
              <a:ea typeface="Arial"/>
              <a:cs typeface="Arial"/>
              <a:sym typeface="Arial"/>
            </a:endParaRPr>
          </a:p>
          <a:p>
            <a:pPr indent="-342900" lvl="2" marL="800100" marR="0" rtl="0" algn="l">
              <a:lnSpc>
                <a:spcPct val="16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Những công cụ này ngày càng trở thành trợ thủ đắc lực cho lập trình viên trong việc nâng cao năng suất và giải quyết vấn đề nhanh chóng.</a:t>
            </a:r>
            <a:endParaRPr b="0" i="0" sz="2000" u="none" cap="none" strike="noStrike">
              <a:solidFill>
                <a:srgbClr val="3F3F3F"/>
              </a:solidFill>
              <a:latin typeface="Arial"/>
              <a:ea typeface="Arial"/>
              <a:cs typeface="Arial"/>
              <a:sym typeface="Arial"/>
            </a:endParaRPr>
          </a:p>
        </p:txBody>
      </p:sp>
      <p:sp>
        <p:nvSpPr>
          <p:cNvPr id="278" name="Google Shape;278;p17"/>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pic>
        <p:nvPicPr>
          <p:cNvPr id="279" name="Google Shape;279;p17"/>
          <p:cNvPicPr preferRelativeResize="0"/>
          <p:nvPr/>
        </p:nvPicPr>
        <p:blipFill rotWithShape="1">
          <a:blip r:embed="rId3">
            <a:alphaModFix/>
          </a:blip>
          <a:srcRect b="0" l="0" r="0" t="0"/>
          <a:stretch/>
        </p:blipFill>
        <p:spPr>
          <a:xfrm>
            <a:off x="865238" y="1248946"/>
            <a:ext cx="4415620" cy="2483786"/>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id="280" name="Google Shape;280;p17"/>
          <p:cNvPicPr preferRelativeResize="0"/>
          <p:nvPr/>
        </p:nvPicPr>
        <p:blipFill rotWithShape="1">
          <a:blip r:embed="rId4">
            <a:alphaModFix/>
          </a:blip>
          <a:srcRect b="0" l="0" r="0" t="0"/>
          <a:stretch/>
        </p:blipFill>
        <p:spPr>
          <a:xfrm>
            <a:off x="865238" y="3732732"/>
            <a:ext cx="4415620" cy="231820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18"/>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giải pháp hiện tại </a:t>
            </a:r>
            <a:endParaRPr sz="2800"/>
          </a:p>
        </p:txBody>
      </p:sp>
      <p:sp>
        <p:nvSpPr>
          <p:cNvPr id="288" name="Google Shape;288;p18"/>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sp>
        <p:nvSpPr>
          <p:cNvPr id="289" name="Google Shape;289;p18"/>
          <p:cNvSpPr txBox="1"/>
          <p:nvPr/>
        </p:nvSpPr>
        <p:spPr>
          <a:xfrm>
            <a:off x="393824" y="1178716"/>
            <a:ext cx="5702176" cy="4500568"/>
          </a:xfrm>
          <a:prstGeom prst="rect">
            <a:avLst/>
          </a:prstGeom>
          <a:noFill/>
          <a:ln>
            <a:noFill/>
          </a:ln>
        </p:spPr>
        <p:txBody>
          <a:bodyPr anchorCtr="0" anchor="t" bIns="45700" lIns="0" spcFirstLastPara="1" rIns="0" wrap="square" tIns="45700">
            <a:normAutofit/>
          </a:bodyPr>
          <a:lstStyle/>
          <a:p>
            <a:pPr indent="-457200" lvl="0" marL="457200" marR="0" rtl="0" algn="l">
              <a:lnSpc>
                <a:spcPct val="150000"/>
              </a:lnSpc>
              <a:spcBef>
                <a:spcPts val="0"/>
              </a:spcBef>
              <a:spcAft>
                <a:spcPts val="0"/>
              </a:spcAft>
              <a:buClr>
                <a:srgbClr val="3F3F3F"/>
              </a:buClr>
              <a:buSzPts val="2400"/>
              <a:buFont typeface="Calibri"/>
              <a:buAutoNum type="alphaUcPeriod"/>
            </a:pPr>
            <a:r>
              <a:rPr b="1" i="0" lang="en-US" sz="2400" u="none" cap="none" strike="noStrike">
                <a:solidFill>
                  <a:srgbClr val="3F3F3F"/>
                </a:solidFill>
                <a:latin typeface="Arial"/>
                <a:ea typeface="Arial"/>
                <a:cs typeface="Arial"/>
                <a:sym typeface="Arial"/>
              </a:rPr>
              <a:t>Ưu điểm</a:t>
            </a:r>
            <a:endParaRPr/>
          </a:p>
          <a:p>
            <a:pPr indent="-457200" lvl="1" marL="685800" marR="0" rtl="0" algn="l">
              <a:lnSpc>
                <a:spcPct val="150000"/>
              </a:lnSpc>
              <a:spcBef>
                <a:spcPts val="4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Tự động hóa và hỗ trợ</a:t>
            </a:r>
            <a:endParaRPr b="0" i="0" sz="2200" u="none" cap="none" strike="noStrike">
              <a:solidFill>
                <a:srgbClr val="3F3F3F"/>
              </a:solidFill>
              <a:latin typeface="Arial"/>
              <a:ea typeface="Arial"/>
              <a:cs typeface="Arial"/>
              <a:sym typeface="Arial"/>
            </a:endParaRPr>
          </a:p>
          <a:p>
            <a:pPr indent="-457200" lvl="1" marL="685800" marR="0" rtl="0" algn="l">
              <a:lnSpc>
                <a:spcPct val="150000"/>
              </a:lnSpc>
              <a:spcBef>
                <a:spcPts val="6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Tăng năng suất</a:t>
            </a:r>
            <a:endParaRPr/>
          </a:p>
          <a:p>
            <a:pPr indent="-457200" lvl="1" marL="685800" marR="0" rtl="0" algn="l">
              <a:lnSpc>
                <a:spcPct val="150000"/>
              </a:lnSpc>
              <a:spcBef>
                <a:spcPts val="600"/>
              </a:spcBef>
              <a:spcAft>
                <a:spcPts val="0"/>
              </a:spcAft>
              <a:buClr>
                <a:srgbClr val="3F3F3F"/>
              </a:buClr>
              <a:buSzPts val="2200"/>
              <a:buFont typeface="Noto Sans Symbols"/>
              <a:buChar char="❑"/>
            </a:pPr>
            <a:r>
              <a:rPr b="0" i="0" lang="en-US" sz="2200" u="none" cap="none" strike="noStrike">
                <a:solidFill>
                  <a:srgbClr val="3F3F3F"/>
                </a:solidFill>
                <a:latin typeface="Arial"/>
                <a:ea typeface="Arial"/>
                <a:cs typeface="Arial"/>
                <a:sym typeface="Arial"/>
              </a:rPr>
              <a:t>Phân tích và tối ưu hóa</a:t>
            </a:r>
            <a:endParaRPr b="0" i="0" sz="2200" u="none" cap="none" strike="noStrike">
              <a:solidFill>
                <a:srgbClr val="3F3F3F"/>
              </a:solidFill>
              <a:latin typeface="Arial"/>
              <a:ea typeface="Arial"/>
              <a:cs typeface="Arial"/>
              <a:sym typeface="Arial"/>
            </a:endParaRPr>
          </a:p>
          <a:p>
            <a:pPr indent="-457200" lvl="0" marL="457200" marR="0" rtl="0" algn="l">
              <a:lnSpc>
                <a:spcPct val="150000"/>
              </a:lnSpc>
              <a:spcBef>
                <a:spcPts val="1600"/>
              </a:spcBef>
              <a:spcAft>
                <a:spcPts val="0"/>
              </a:spcAft>
              <a:buClr>
                <a:srgbClr val="3F3F3F"/>
              </a:buClr>
              <a:buSzPts val="2400"/>
              <a:buFont typeface="Arial"/>
              <a:buAutoNum type="alphaUcPeriod"/>
            </a:pPr>
            <a:r>
              <a:rPr b="1" i="0" lang="en-US" sz="2400" u="none" cap="none" strike="noStrike">
                <a:solidFill>
                  <a:srgbClr val="3F3F3F"/>
                </a:solidFill>
                <a:latin typeface="Arial"/>
                <a:ea typeface="Arial"/>
                <a:cs typeface="Arial"/>
                <a:sym typeface="Arial"/>
              </a:rPr>
              <a:t>Nhược điểm</a:t>
            </a:r>
            <a:endParaRPr/>
          </a:p>
          <a:p>
            <a:pPr indent="-342900" lvl="1" marL="571500" marR="0" rtl="0" algn="l">
              <a:lnSpc>
                <a:spcPct val="150000"/>
              </a:lnSpc>
              <a:spcBef>
                <a:spcPts val="400"/>
              </a:spcBef>
              <a:spcAft>
                <a:spcPts val="0"/>
              </a:spcAft>
              <a:buClr>
                <a:srgbClr val="3F3F3F"/>
              </a:buClr>
              <a:buSzPts val="2400"/>
              <a:buFont typeface="Noto Sans Symbols"/>
              <a:buChar char="❑"/>
            </a:pPr>
            <a:r>
              <a:rPr b="0" i="0" lang="en-US" sz="2400" u="none" cap="none" strike="noStrike">
                <a:solidFill>
                  <a:srgbClr val="3F3F3F"/>
                </a:solidFill>
                <a:latin typeface="Arial"/>
                <a:ea typeface="Arial"/>
                <a:cs typeface="Arial"/>
                <a:sym typeface="Arial"/>
              </a:rPr>
              <a:t>Phụ thuộc vào AI</a:t>
            </a:r>
            <a:endParaRPr b="0" i="0" sz="2400" u="none" cap="none" strike="noStrike">
              <a:solidFill>
                <a:srgbClr val="3F3F3F"/>
              </a:solidFill>
              <a:latin typeface="Arial"/>
              <a:ea typeface="Arial"/>
              <a:cs typeface="Arial"/>
              <a:sym typeface="Arial"/>
            </a:endParaRPr>
          </a:p>
          <a:p>
            <a:pPr indent="-342900" lvl="1" marL="571500" marR="0" rtl="0" algn="l">
              <a:lnSpc>
                <a:spcPct val="150000"/>
              </a:lnSpc>
              <a:spcBef>
                <a:spcPts val="600"/>
              </a:spcBef>
              <a:spcAft>
                <a:spcPts val="0"/>
              </a:spcAft>
              <a:buClr>
                <a:srgbClr val="3F3F3F"/>
              </a:buClr>
              <a:buSzPts val="2400"/>
              <a:buFont typeface="Noto Sans Symbols"/>
              <a:buChar char="❑"/>
            </a:pPr>
            <a:r>
              <a:rPr b="0" i="0" lang="en-US" sz="2400" u="none" cap="none" strike="noStrike">
                <a:solidFill>
                  <a:srgbClr val="3F3F3F"/>
                </a:solidFill>
                <a:latin typeface="Arial"/>
                <a:ea typeface="Arial"/>
                <a:cs typeface="Arial"/>
                <a:sym typeface="Arial"/>
              </a:rPr>
              <a:t>Không miễn phí</a:t>
            </a:r>
            <a:endParaRPr/>
          </a:p>
          <a:p>
            <a:pPr indent="-190500" lvl="1" marL="571500" marR="0" rtl="0" algn="l">
              <a:lnSpc>
                <a:spcPct val="150000"/>
              </a:lnSpc>
              <a:spcBef>
                <a:spcPts val="600"/>
              </a:spcBef>
              <a:spcAft>
                <a:spcPts val="0"/>
              </a:spcAft>
              <a:buClr>
                <a:srgbClr val="3F3F3F"/>
              </a:buClr>
              <a:buSzPts val="2400"/>
              <a:buFont typeface="Noto Sans Symbols"/>
              <a:buNone/>
            </a:pPr>
            <a:r>
              <a:t/>
            </a:r>
            <a:endParaRPr b="0" i="0" sz="2400" u="none" cap="none" strike="noStrike">
              <a:solidFill>
                <a:srgbClr val="3F3F3F"/>
              </a:solidFill>
              <a:latin typeface="Arial"/>
              <a:ea typeface="Arial"/>
              <a:cs typeface="Arial"/>
              <a:sym typeface="Arial"/>
            </a:endParaRPr>
          </a:p>
        </p:txBody>
      </p:sp>
      <p:sp>
        <p:nvSpPr>
          <p:cNvPr id="290" name="Google Shape;290;p18"/>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pic>
        <p:nvPicPr>
          <p:cNvPr id="291" name="Google Shape;291;p18"/>
          <p:cNvPicPr preferRelativeResize="0"/>
          <p:nvPr/>
        </p:nvPicPr>
        <p:blipFill rotWithShape="1">
          <a:blip r:embed="rId3">
            <a:alphaModFix/>
          </a:blip>
          <a:srcRect b="0" l="0" r="0" t="0"/>
          <a:stretch/>
        </p:blipFill>
        <p:spPr>
          <a:xfrm>
            <a:off x="4741984" y="1407381"/>
            <a:ext cx="6863861" cy="4289913"/>
          </a:xfrm>
          <a:prstGeom prst="roundRect">
            <a:avLst>
              <a:gd fmla="val 16667" name="adj"/>
            </a:avLst>
          </a:prstGeom>
          <a:noFill/>
          <a:ln>
            <a:noFill/>
          </a:ln>
          <a:effectLst>
            <a:outerShdw blurRad="76200" rotWithShape="0" algn="tl" dir="7800000" dist="38100">
              <a:srgbClr val="000000">
                <a:alpha val="4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19"/>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giải pháp của mình </a:t>
            </a:r>
            <a:endParaRPr sz="2800"/>
          </a:p>
        </p:txBody>
      </p:sp>
      <p:sp>
        <p:nvSpPr>
          <p:cNvPr id="299" name="Google Shape;299;p19"/>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300" name="Google Shape;300;p19"/>
          <p:cNvGrpSpPr/>
          <p:nvPr/>
        </p:nvGrpSpPr>
        <p:grpSpPr>
          <a:xfrm>
            <a:off x="305334" y="906281"/>
            <a:ext cx="3686563" cy="623610"/>
            <a:chOff x="0" y="3940"/>
            <a:chExt cx="3686563" cy="623610"/>
          </a:xfrm>
        </p:grpSpPr>
        <p:sp>
          <p:nvSpPr>
            <p:cNvPr id="301" name="Google Shape;301;p19"/>
            <p:cNvSpPr/>
            <p:nvPr/>
          </p:nvSpPr>
          <p:spPr>
            <a:xfrm>
              <a:off x="0" y="3940"/>
              <a:ext cx="3686563" cy="62361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9"/>
            <p:cNvSpPr txBox="1"/>
            <p:nvPr/>
          </p:nvSpPr>
          <p:spPr>
            <a:xfrm>
              <a:off x="30442" y="34382"/>
              <a:ext cx="3625679" cy="562726"/>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1" i="0" lang="en-US" sz="2600">
                  <a:solidFill>
                    <a:schemeClr val="lt1"/>
                  </a:solidFill>
                  <a:latin typeface="Calibri"/>
                  <a:ea typeface="Calibri"/>
                  <a:cs typeface="Calibri"/>
                  <a:sym typeface="Calibri"/>
                </a:rPr>
                <a:t>1. Môi trường tương tác</a:t>
              </a:r>
              <a:endParaRPr sz="2600">
                <a:solidFill>
                  <a:schemeClr val="lt1"/>
                </a:solidFill>
                <a:latin typeface="Calibri"/>
                <a:ea typeface="Calibri"/>
                <a:cs typeface="Calibri"/>
                <a:sym typeface="Calibri"/>
              </a:endParaRPr>
            </a:p>
          </p:txBody>
        </p:sp>
      </p:grpSp>
      <p:sp>
        <p:nvSpPr>
          <p:cNvPr id="303" name="Google Shape;303;p19"/>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304" name="Google Shape;304;p19"/>
          <p:cNvSpPr txBox="1"/>
          <p:nvPr/>
        </p:nvSpPr>
        <p:spPr>
          <a:xfrm>
            <a:off x="703663" y="3339516"/>
            <a:ext cx="4768646" cy="155305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3F3F3F"/>
              </a:buClr>
              <a:buSzPts val="2200"/>
              <a:buFont typeface="Noto Sans Symbols"/>
              <a:buChar char="❖"/>
            </a:pPr>
            <a:r>
              <a:rPr lang="en-US" sz="2200">
                <a:solidFill>
                  <a:srgbClr val="3F3F3F"/>
                </a:solidFill>
                <a:latin typeface="Arial"/>
                <a:ea typeface="Arial"/>
                <a:cs typeface="Arial"/>
                <a:sym typeface="Arial"/>
              </a:rPr>
              <a:t>Tạo Threads, thảo luận, comment.</a:t>
            </a:r>
            <a:endParaRPr/>
          </a:p>
          <a:p>
            <a:pPr indent="-285750" lvl="0" marL="285750" marR="0" rtl="0" algn="l">
              <a:lnSpc>
                <a:spcPct val="150000"/>
              </a:lnSpc>
              <a:spcBef>
                <a:spcPts val="0"/>
              </a:spcBef>
              <a:spcAft>
                <a:spcPts val="0"/>
              </a:spcAft>
              <a:buClr>
                <a:srgbClr val="3F3F3F"/>
              </a:buClr>
              <a:buSzPts val="2200"/>
              <a:buFont typeface="Noto Sans Symbols"/>
              <a:buChar char="❖"/>
            </a:pPr>
            <a:r>
              <a:rPr lang="en-US" sz="2200">
                <a:solidFill>
                  <a:srgbClr val="3F3F3F"/>
                </a:solidFill>
                <a:latin typeface="Arial"/>
                <a:ea typeface="Arial"/>
                <a:cs typeface="Arial"/>
                <a:sym typeface="Arial"/>
              </a:rPr>
              <a:t>Tích hợp AI</a:t>
            </a:r>
            <a:endParaRPr/>
          </a:p>
          <a:p>
            <a:pPr indent="-285750" lvl="0" marL="285750" marR="0" rtl="0" algn="l">
              <a:lnSpc>
                <a:spcPct val="150000"/>
              </a:lnSpc>
              <a:spcBef>
                <a:spcPts val="0"/>
              </a:spcBef>
              <a:spcAft>
                <a:spcPts val="0"/>
              </a:spcAft>
              <a:buClr>
                <a:srgbClr val="3F3F3F"/>
              </a:buClr>
              <a:buSzPts val="2200"/>
              <a:buFont typeface="Noto Sans Symbols"/>
              <a:buChar char="❖"/>
            </a:pPr>
            <a:r>
              <a:rPr lang="en-US" sz="2200">
                <a:solidFill>
                  <a:srgbClr val="3F3F3F"/>
                </a:solidFill>
                <a:latin typeface="Arial"/>
                <a:ea typeface="Arial"/>
                <a:cs typeface="Arial"/>
                <a:sym typeface="Arial"/>
              </a:rPr>
              <a:t>Chia sẻ tài nguyên</a:t>
            </a:r>
            <a:endParaRPr/>
          </a:p>
        </p:txBody>
      </p:sp>
      <p:pic>
        <p:nvPicPr>
          <p:cNvPr id="305" name="Google Shape;305;p19"/>
          <p:cNvPicPr preferRelativeResize="0"/>
          <p:nvPr/>
        </p:nvPicPr>
        <p:blipFill rotWithShape="1">
          <a:blip r:embed="rId3">
            <a:alphaModFix/>
          </a:blip>
          <a:srcRect b="0" l="0" r="0" t="0"/>
          <a:stretch/>
        </p:blipFill>
        <p:spPr>
          <a:xfrm>
            <a:off x="6459795" y="2195268"/>
            <a:ext cx="5028542" cy="2823836"/>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
        <p:nvSpPr>
          <p:cNvPr id="306" name="Google Shape;306;p19"/>
          <p:cNvSpPr txBox="1"/>
          <p:nvPr/>
        </p:nvSpPr>
        <p:spPr>
          <a:xfrm>
            <a:off x="342955" y="1790343"/>
            <a:ext cx="5028542" cy="160043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3F3F3F"/>
                </a:solidFill>
                <a:latin typeface="Arial"/>
                <a:ea typeface="Arial"/>
                <a:cs typeface="Arial"/>
                <a:sym typeface="Arial"/>
              </a:rPr>
              <a:t>AI_LICE sẽ tạo một diễn đàn tương tác mạnh mẽ, nơi người dùng có thể thảo luận, chia sẻ tài nguyên và học hỏi từ cộng đồng. </a:t>
            </a:r>
            <a:endParaRPr b="0" i="0" sz="2000" u="none" cap="none" strike="noStrike">
              <a:solidFill>
                <a:srgbClr val="3F3F3F"/>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
          <p:cNvSpPr txBox="1"/>
          <p:nvPr>
            <p:ph type="title"/>
          </p:nvPr>
        </p:nvSpPr>
        <p:spPr>
          <a:xfrm>
            <a:off x="1034473" y="55983"/>
            <a:ext cx="10085811" cy="62524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Arial"/>
              <a:buNone/>
            </a:pPr>
            <a:r>
              <a:rPr lang="en-US"/>
              <a:t>Giới Thiệu</a:t>
            </a:r>
            <a:endParaRPr/>
          </a:p>
        </p:txBody>
      </p:sp>
      <p:sp>
        <p:nvSpPr>
          <p:cNvPr id="105" name="Google Shape;105;p2"/>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06" name="Google Shape;106;p2"/>
          <p:cNvSpPr txBox="1"/>
          <p:nvPr/>
        </p:nvSpPr>
        <p:spPr>
          <a:xfrm>
            <a:off x="192111" y="824797"/>
            <a:ext cx="11807777" cy="5412358"/>
          </a:xfrm>
          <a:prstGeom prst="rect">
            <a:avLst/>
          </a:prstGeom>
          <a:noFill/>
          <a:ln>
            <a:noFill/>
          </a:ln>
        </p:spPr>
        <p:txBody>
          <a:bodyPr anchorCtr="0" anchor="t" bIns="45700" lIns="0" spcFirstLastPara="1" rIns="0" wrap="square" tIns="45700">
            <a:normAutofit/>
          </a:bodyPr>
          <a:lstStyle/>
          <a:p>
            <a:pPr indent="0" lvl="0" marL="0" marR="0" rtl="0" algn="l">
              <a:lnSpc>
                <a:spcPct val="90000"/>
              </a:lnSpc>
              <a:spcBef>
                <a:spcPts val="0"/>
              </a:spcBef>
              <a:spcAft>
                <a:spcPts val="0"/>
              </a:spcAft>
              <a:buClr>
                <a:srgbClr val="3F3F3F"/>
              </a:buClr>
              <a:buSzPts val="2400"/>
              <a:buFont typeface="Arial"/>
              <a:buNone/>
            </a:pPr>
            <a:r>
              <a:rPr b="1" lang="en-US" sz="2400">
                <a:solidFill>
                  <a:srgbClr val="3F3F3F"/>
                </a:solidFill>
                <a:latin typeface="Arial"/>
                <a:ea typeface="Arial"/>
                <a:cs typeface="Arial"/>
                <a:sym typeface="Arial"/>
              </a:rPr>
              <a:t>1. Giới Thiệu Tổng Quan </a:t>
            </a:r>
            <a:endParaRPr/>
          </a:p>
          <a:p>
            <a:pPr indent="0" lvl="1" marL="200025" marR="0" rtl="0" algn="l">
              <a:lnSpc>
                <a:spcPct val="150000"/>
              </a:lnSpc>
              <a:spcBef>
                <a:spcPts val="400"/>
              </a:spcBef>
              <a:spcAft>
                <a:spcPts val="0"/>
              </a:spcAft>
              <a:buClr>
                <a:srgbClr val="3F3F3F"/>
              </a:buClr>
              <a:buSzPts val="2000"/>
              <a:buFont typeface="Noto Sans Symbols"/>
              <a:buNone/>
            </a:pPr>
            <a:r>
              <a:rPr b="0" i="0" lang="en-US" sz="2000" u="none" cap="none" strike="noStrike">
                <a:solidFill>
                  <a:srgbClr val="3F3F3F"/>
                </a:solidFill>
                <a:latin typeface="Arial"/>
                <a:ea typeface="Arial"/>
                <a:cs typeface="Arial"/>
                <a:sym typeface="Arial"/>
              </a:rPr>
              <a:t>	Ngành công nghiệp game không chỉ đơn thuần là một lĩnh vực giải trí, mà còn vươn lên trở thành một trong những động lực chính thúc đẩy sự phát triển của công nghệ hiện đại và tạo ra giá trị lớn trong giáo dục cũng như xã hội.</a:t>
            </a:r>
            <a:endParaRPr b="0" i="0" sz="2000" u="none" cap="none" strike="noStrike">
              <a:solidFill>
                <a:srgbClr val="3F3F3F"/>
              </a:solidFill>
              <a:latin typeface="Arial"/>
              <a:ea typeface="Arial"/>
              <a:cs typeface="Arial"/>
              <a:sym typeface="Arial"/>
            </a:endParaRPr>
          </a:p>
          <a:p>
            <a:pPr indent="0" lvl="1" marL="200025" marR="0" rtl="0" algn="l">
              <a:lnSpc>
                <a:spcPct val="150000"/>
              </a:lnSpc>
              <a:spcBef>
                <a:spcPts val="600"/>
              </a:spcBef>
              <a:spcAft>
                <a:spcPts val="0"/>
              </a:spcAft>
              <a:buClr>
                <a:srgbClr val="3F3F3F"/>
              </a:buClr>
              <a:buSzPts val="2000"/>
              <a:buFont typeface="Noto Sans Symbols"/>
              <a:buNone/>
            </a:pPr>
            <a:r>
              <a:rPr b="0" i="0" lang="en-US" sz="2000" u="none" cap="none" strike="noStrike">
                <a:solidFill>
                  <a:srgbClr val="3F3F3F"/>
                </a:solidFill>
                <a:latin typeface="Arial"/>
                <a:ea typeface="Arial"/>
                <a:cs typeface="Arial"/>
                <a:sym typeface="Arial"/>
              </a:rPr>
              <a:t>	Game đã dần khẳng định vị thế là một phần không thể thiếu trong đời sống hiện đại, góp phần nâng cao chất lượng trải nghiệm của con người trên nhiều lĩnh vực khác nhau.</a:t>
            </a:r>
            <a:endParaRPr b="0" i="0" sz="2000" u="none" cap="none" strike="noStrike">
              <a:solidFill>
                <a:srgbClr val="3F3F3F"/>
              </a:solidFill>
              <a:latin typeface="Arial"/>
              <a:ea typeface="Arial"/>
              <a:cs typeface="Arial"/>
              <a:sym typeface="Arial"/>
            </a:endParaRPr>
          </a:p>
        </p:txBody>
      </p:sp>
      <p:sp>
        <p:nvSpPr>
          <p:cNvPr id="107" name="Google Shape;107;p2"/>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a:latin typeface="Arial"/>
              <a:ea typeface="Arial"/>
              <a:cs typeface="Arial"/>
              <a:sym typeface="Arial"/>
            </a:endParaRPr>
          </a:p>
        </p:txBody>
      </p:sp>
      <p:pic>
        <p:nvPicPr>
          <p:cNvPr id="108" name="Google Shape;108;p2"/>
          <p:cNvPicPr preferRelativeResize="0"/>
          <p:nvPr/>
        </p:nvPicPr>
        <p:blipFill rotWithShape="1">
          <a:blip r:embed="rId3">
            <a:alphaModFix/>
          </a:blip>
          <a:srcRect b="0" l="0" r="0" t="0"/>
          <a:stretch/>
        </p:blipFill>
        <p:spPr>
          <a:xfrm>
            <a:off x="6943253" y="3736258"/>
            <a:ext cx="3871016" cy="2580677"/>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pic>
        <p:nvPicPr>
          <p:cNvPr id="109" name="Google Shape;109;p2"/>
          <p:cNvPicPr preferRelativeResize="0"/>
          <p:nvPr/>
        </p:nvPicPr>
        <p:blipFill rotWithShape="1">
          <a:blip r:embed="rId4">
            <a:alphaModFix/>
          </a:blip>
          <a:srcRect b="0" l="0" r="0" t="0"/>
          <a:stretch/>
        </p:blipFill>
        <p:spPr>
          <a:xfrm flipH="1">
            <a:off x="1545340" y="3736258"/>
            <a:ext cx="3871013" cy="2580675"/>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
                                        </p:tgtEl>
                                        <p:attrNameLst>
                                          <p:attrName>style.visibility</p:attrName>
                                        </p:attrNameLst>
                                      </p:cBhvr>
                                      <p:to>
                                        <p:strVal val="visible"/>
                                      </p:to>
                                    </p:set>
                                    <p:animEffect filter="fade" transition="in">
                                      <p:cBhvr>
                                        <p:cTn dur="500"/>
                                        <p:tgtEl>
                                          <p:spTgt spid="1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
                                        </p:tgtEl>
                                        <p:attrNameLst>
                                          <p:attrName>style.visibility</p:attrName>
                                        </p:attrNameLst>
                                      </p:cBhvr>
                                      <p:to>
                                        <p:strVal val="visible"/>
                                      </p:to>
                                    </p:set>
                                    <p:animEffect filter="fade" transition="in">
                                      <p:cBhvr>
                                        <p:cTn dur="500"/>
                                        <p:tgtEl>
                                          <p:spTgt spid="1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20"/>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giải pháp của mình </a:t>
            </a:r>
            <a:endParaRPr sz="2800"/>
          </a:p>
        </p:txBody>
      </p:sp>
      <p:sp>
        <p:nvSpPr>
          <p:cNvPr id="314" name="Google Shape;314;p20"/>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315" name="Google Shape;315;p20"/>
          <p:cNvGrpSpPr/>
          <p:nvPr/>
        </p:nvGrpSpPr>
        <p:grpSpPr>
          <a:xfrm>
            <a:off x="305334" y="925945"/>
            <a:ext cx="4561634" cy="623610"/>
            <a:chOff x="0" y="23605"/>
            <a:chExt cx="4561634" cy="623610"/>
          </a:xfrm>
        </p:grpSpPr>
        <p:sp>
          <p:nvSpPr>
            <p:cNvPr id="316" name="Google Shape;316;p20"/>
            <p:cNvSpPr/>
            <p:nvPr/>
          </p:nvSpPr>
          <p:spPr>
            <a:xfrm>
              <a:off x="0" y="23605"/>
              <a:ext cx="4561634" cy="62361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txBox="1"/>
            <p:nvPr/>
          </p:nvSpPr>
          <p:spPr>
            <a:xfrm>
              <a:off x="30442" y="54047"/>
              <a:ext cx="4500750" cy="562726"/>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1" i="0" lang="en-US" sz="2600">
                  <a:solidFill>
                    <a:schemeClr val="lt1"/>
                  </a:solidFill>
                  <a:latin typeface="Calibri"/>
                  <a:ea typeface="Calibri"/>
                  <a:cs typeface="Calibri"/>
                  <a:sym typeface="Calibri"/>
                </a:rPr>
                <a:t>2. Hệ thống quản lý My Studio</a:t>
              </a:r>
              <a:endParaRPr sz="2600">
                <a:solidFill>
                  <a:schemeClr val="lt1"/>
                </a:solidFill>
                <a:latin typeface="Calibri"/>
                <a:ea typeface="Calibri"/>
                <a:cs typeface="Calibri"/>
                <a:sym typeface="Calibri"/>
              </a:endParaRPr>
            </a:p>
          </p:txBody>
        </p:sp>
      </p:grpSp>
      <p:sp>
        <p:nvSpPr>
          <p:cNvPr id="318" name="Google Shape;318;p20"/>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319" name="Google Shape;319;p20"/>
          <p:cNvSpPr txBox="1"/>
          <p:nvPr/>
        </p:nvSpPr>
        <p:spPr>
          <a:xfrm>
            <a:off x="6725264" y="2841523"/>
            <a:ext cx="4257368" cy="280532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Quản lý games, khóa học, bài viết, . . .</a:t>
            </a:r>
            <a:endParaRPr/>
          </a:p>
          <a:p>
            <a:pPr indent="-285750" lvl="0" marL="28575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Theo dõi số liệu và phản hồi từ cộng đồng</a:t>
            </a:r>
            <a:endParaRPr/>
          </a:p>
          <a:p>
            <a:pPr indent="-285750" lvl="0" marL="28575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 Hệ thống thông báo thời gian thực</a:t>
            </a:r>
            <a:endParaRPr/>
          </a:p>
        </p:txBody>
      </p:sp>
      <p:sp>
        <p:nvSpPr>
          <p:cNvPr id="320" name="Google Shape;320;p20"/>
          <p:cNvSpPr txBox="1"/>
          <p:nvPr/>
        </p:nvSpPr>
        <p:spPr>
          <a:xfrm>
            <a:off x="305334" y="1745677"/>
            <a:ext cx="9578004" cy="9848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000" u="none" cap="none" strike="noStrike">
                <a:solidFill>
                  <a:srgbClr val="3F3F3F"/>
                </a:solidFill>
                <a:latin typeface="Arial"/>
                <a:ea typeface="Arial"/>
                <a:cs typeface="Arial"/>
                <a:sym typeface="Arial"/>
              </a:rPr>
              <a:t>My Studio được thiết kế để giúp người dùng dễ dàng tổ chức, quản lý và theo dõi các nội dung đã tạo hoặc đóng góp trên nền tảng. </a:t>
            </a:r>
            <a:endParaRPr b="0" i="0" sz="2000" u="none" cap="none" strike="noStrike">
              <a:solidFill>
                <a:srgbClr val="3F3F3F"/>
              </a:solidFill>
              <a:latin typeface="Arial"/>
              <a:ea typeface="Arial"/>
              <a:cs typeface="Arial"/>
              <a:sym typeface="Arial"/>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21" name="Google Shape;321;p20"/>
          <p:cNvPicPr preferRelativeResize="0"/>
          <p:nvPr/>
        </p:nvPicPr>
        <p:blipFill rotWithShape="1">
          <a:blip r:embed="rId3">
            <a:alphaModFix/>
          </a:blip>
          <a:srcRect b="0" l="0" r="0" t="0"/>
          <a:stretch/>
        </p:blipFill>
        <p:spPr>
          <a:xfrm>
            <a:off x="436219" y="2730562"/>
            <a:ext cx="6049329" cy="339266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cxnSp>
        <p:nvCxnSpPr>
          <p:cNvPr id="322" name="Google Shape;322;p20"/>
          <p:cNvCxnSpPr/>
          <p:nvPr/>
        </p:nvCxnSpPr>
        <p:spPr>
          <a:xfrm>
            <a:off x="305334" y="2536723"/>
            <a:ext cx="11572034" cy="0"/>
          </a:xfrm>
          <a:prstGeom prst="straightConnector1">
            <a:avLst/>
          </a:prstGeom>
          <a:noFill/>
          <a:ln cap="flat" cmpd="sng" w="25400">
            <a:solidFill>
              <a:srgbClr val="00B0F0"/>
            </a:solidFill>
            <a:prstDash val="solid"/>
            <a:round/>
            <a:headEnd len="sm" w="sm" type="none"/>
            <a:tailEnd len="sm" w="sm" type="none"/>
          </a:ln>
          <a:effectLst>
            <a:outerShdw blurRad="38100" rotWithShape="0" algn="br" dir="2700000" dist="25400">
              <a:srgbClr val="000000">
                <a:alpha val="60000"/>
              </a:srgbClr>
            </a:outerShdw>
          </a:effectLst>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21"/>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giải pháp của mình </a:t>
            </a:r>
            <a:endParaRPr sz="2800"/>
          </a:p>
        </p:txBody>
      </p:sp>
      <p:sp>
        <p:nvSpPr>
          <p:cNvPr id="330" name="Google Shape;330;p21"/>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331" name="Google Shape;331;p21"/>
          <p:cNvGrpSpPr/>
          <p:nvPr/>
        </p:nvGrpSpPr>
        <p:grpSpPr>
          <a:xfrm>
            <a:off x="305334" y="909633"/>
            <a:ext cx="2860652" cy="695565"/>
            <a:chOff x="0" y="7292"/>
            <a:chExt cx="2860652" cy="695565"/>
          </a:xfrm>
        </p:grpSpPr>
        <p:sp>
          <p:nvSpPr>
            <p:cNvPr id="332" name="Google Shape;332;p21"/>
            <p:cNvSpPr/>
            <p:nvPr/>
          </p:nvSpPr>
          <p:spPr>
            <a:xfrm>
              <a:off x="0" y="7292"/>
              <a:ext cx="2860652" cy="695565"/>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1"/>
            <p:cNvSpPr txBox="1"/>
            <p:nvPr/>
          </p:nvSpPr>
          <p:spPr>
            <a:xfrm>
              <a:off x="33955" y="41247"/>
              <a:ext cx="2792742" cy="627655"/>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b="1" lang="en-US" sz="2900">
                  <a:solidFill>
                    <a:schemeClr val="lt1"/>
                  </a:solidFill>
                  <a:latin typeface="Calibri"/>
                  <a:ea typeface="Calibri"/>
                  <a:cs typeface="Calibri"/>
                  <a:sym typeface="Calibri"/>
                </a:rPr>
                <a:t>3</a:t>
              </a:r>
              <a:r>
                <a:rPr b="1" i="0" lang="en-US" sz="2900">
                  <a:solidFill>
                    <a:schemeClr val="lt1"/>
                  </a:solidFill>
                  <a:latin typeface="Calibri"/>
                  <a:ea typeface="Calibri"/>
                  <a:cs typeface="Calibri"/>
                  <a:sym typeface="Calibri"/>
                </a:rPr>
                <a:t>. Trợ lý AI_LICE</a:t>
              </a:r>
              <a:endParaRPr sz="2900">
                <a:solidFill>
                  <a:schemeClr val="lt1"/>
                </a:solidFill>
                <a:latin typeface="Calibri"/>
                <a:ea typeface="Calibri"/>
                <a:cs typeface="Calibri"/>
                <a:sym typeface="Calibri"/>
              </a:endParaRPr>
            </a:p>
          </p:txBody>
        </p:sp>
      </p:grpSp>
      <p:sp>
        <p:nvSpPr>
          <p:cNvPr id="334" name="Google Shape;334;p21"/>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335" name="Google Shape;335;p21"/>
          <p:cNvSpPr txBox="1"/>
          <p:nvPr/>
        </p:nvSpPr>
        <p:spPr>
          <a:xfrm>
            <a:off x="6485548" y="3567116"/>
            <a:ext cx="3962401" cy="188199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Hỗ trợ lập trình và giải thích mã nguồn</a:t>
            </a:r>
            <a:endParaRPr/>
          </a:p>
          <a:p>
            <a:pPr indent="-285750" lvl="0" marL="28575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Hỗ trợ thời gian thực</a:t>
            </a:r>
            <a:endParaRPr/>
          </a:p>
          <a:p>
            <a:pPr indent="-285750" lvl="0" marL="285750" marR="0" rtl="0" algn="l">
              <a:lnSpc>
                <a:spcPct val="150000"/>
              </a:lnSpc>
              <a:spcBef>
                <a:spcPts val="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Cá nhân hóa trải nghiệm</a:t>
            </a:r>
            <a:endParaRPr/>
          </a:p>
        </p:txBody>
      </p:sp>
      <p:sp>
        <p:nvSpPr>
          <p:cNvPr id="336" name="Google Shape;336;p21"/>
          <p:cNvSpPr txBox="1"/>
          <p:nvPr/>
        </p:nvSpPr>
        <p:spPr>
          <a:xfrm>
            <a:off x="6096000" y="1408894"/>
            <a:ext cx="5790666" cy="235295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0" i="0" lang="en-US" sz="2000" u="none" cap="none" strike="noStrike">
                <a:solidFill>
                  <a:srgbClr val="3F3F3F"/>
                </a:solidFill>
                <a:latin typeface="Arial"/>
                <a:ea typeface="Arial"/>
                <a:cs typeface="Arial"/>
                <a:sym typeface="Arial"/>
              </a:rPr>
              <a:t>Trợ lý AI_LICE được thiết kế để trở thành người bạn đồng hành đáng tin cậy và mạnh mẽ cho người dùng, hỗ trợ toàn diện từ quá trình học lập trình cho đến tối ưu hóa sản phẩm.</a:t>
            </a:r>
            <a:endParaRPr b="0" i="0" sz="2000" u="none" cap="none" strike="noStrike">
              <a:solidFill>
                <a:srgbClr val="3F3F3F"/>
              </a:solidFill>
              <a:latin typeface="Arial"/>
              <a:ea typeface="Arial"/>
              <a:cs typeface="Arial"/>
              <a:sym typeface="Arial"/>
            </a:endParaRPr>
          </a:p>
          <a:p>
            <a:pPr indent="0" lvl="0" marL="0" marR="0" rtl="0" algn="l">
              <a:lnSpc>
                <a:spcPct val="150000"/>
              </a:lnSpc>
              <a:spcBef>
                <a:spcPts val="0"/>
              </a:spcBef>
              <a:spcAft>
                <a:spcPts val="0"/>
              </a:spcAft>
              <a:buNone/>
            </a:pPr>
            <a:r>
              <a:t/>
            </a:r>
            <a:endParaRPr sz="2000">
              <a:solidFill>
                <a:schemeClr val="dk1"/>
              </a:solidFill>
              <a:latin typeface="Calibri"/>
              <a:ea typeface="Calibri"/>
              <a:cs typeface="Calibri"/>
              <a:sym typeface="Calibri"/>
            </a:endParaRPr>
          </a:p>
        </p:txBody>
      </p:sp>
      <p:pic>
        <p:nvPicPr>
          <p:cNvPr id="337" name="Google Shape;337;p21"/>
          <p:cNvPicPr preferRelativeResize="0"/>
          <p:nvPr/>
        </p:nvPicPr>
        <p:blipFill rotWithShape="1">
          <a:blip r:embed="rId3">
            <a:alphaModFix/>
          </a:blip>
          <a:srcRect b="0" l="0" r="0" t="0"/>
          <a:stretch/>
        </p:blipFill>
        <p:spPr>
          <a:xfrm>
            <a:off x="481185" y="2412560"/>
            <a:ext cx="5369603" cy="3247871"/>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745"/>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22"/>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Thiết Kế Của Mình</a:t>
            </a:r>
            <a:endParaRPr sz="2800"/>
          </a:p>
        </p:txBody>
      </p:sp>
      <p:sp>
        <p:nvSpPr>
          <p:cNvPr id="345" name="Google Shape;345;p22"/>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346" name="Google Shape;346;p22"/>
          <p:cNvGrpSpPr/>
          <p:nvPr/>
        </p:nvGrpSpPr>
        <p:grpSpPr>
          <a:xfrm>
            <a:off x="305334" y="820074"/>
            <a:ext cx="4286331" cy="719549"/>
            <a:chOff x="0" y="10048"/>
            <a:chExt cx="4286331" cy="719549"/>
          </a:xfrm>
        </p:grpSpPr>
        <p:sp>
          <p:nvSpPr>
            <p:cNvPr id="347" name="Google Shape;347;p22"/>
            <p:cNvSpPr/>
            <p:nvPr/>
          </p:nvSpPr>
          <p:spPr>
            <a:xfrm>
              <a:off x="0" y="10048"/>
              <a:ext cx="4286331" cy="719549"/>
            </a:xfrm>
            <a:prstGeom prst="roundRect">
              <a:avLst>
                <a:gd fmla="val 16667" name="adj"/>
              </a:avLst>
            </a:prstGeom>
            <a:solidFill>
              <a:srgbClr val="2A81D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txBox="1"/>
            <p:nvPr/>
          </p:nvSpPr>
          <p:spPr>
            <a:xfrm>
              <a:off x="35125" y="45173"/>
              <a:ext cx="4216081" cy="649299"/>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Calibri"/>
                <a:buNone/>
              </a:pPr>
              <a:r>
                <a:rPr b="1" i="0" lang="en-US" sz="3000">
                  <a:solidFill>
                    <a:schemeClr val="lt1"/>
                  </a:solidFill>
                  <a:latin typeface="Calibri"/>
                  <a:ea typeface="Calibri"/>
                  <a:cs typeface="Calibri"/>
                  <a:sym typeface="Calibri"/>
                </a:rPr>
                <a:t>1. Môi trường tương tác</a:t>
              </a:r>
              <a:endParaRPr sz="3000">
                <a:solidFill>
                  <a:schemeClr val="lt1"/>
                </a:solidFill>
                <a:latin typeface="Calibri"/>
                <a:ea typeface="Calibri"/>
                <a:cs typeface="Calibri"/>
                <a:sym typeface="Calibri"/>
              </a:endParaRPr>
            </a:p>
          </p:txBody>
        </p:sp>
      </p:grpSp>
      <p:sp>
        <p:nvSpPr>
          <p:cNvPr id="349" name="Google Shape;349;p22"/>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pic>
        <p:nvPicPr>
          <p:cNvPr id="350" name="Google Shape;350;p22"/>
          <p:cNvPicPr preferRelativeResize="0"/>
          <p:nvPr/>
        </p:nvPicPr>
        <p:blipFill rotWithShape="1">
          <a:blip r:embed="rId3">
            <a:alphaModFix/>
          </a:blip>
          <a:srcRect b="0" l="0" r="0" t="0"/>
          <a:stretch/>
        </p:blipFill>
        <p:spPr>
          <a:xfrm>
            <a:off x="4945626" y="1429422"/>
            <a:ext cx="6941040" cy="4817720"/>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grpSp>
        <p:nvGrpSpPr>
          <p:cNvPr id="351" name="Google Shape;351;p22"/>
          <p:cNvGrpSpPr/>
          <p:nvPr/>
        </p:nvGrpSpPr>
        <p:grpSpPr>
          <a:xfrm>
            <a:off x="865238" y="1754704"/>
            <a:ext cx="2989007" cy="4664881"/>
            <a:chOff x="0" y="76419"/>
            <a:chExt cx="2989007" cy="4664881"/>
          </a:xfrm>
        </p:grpSpPr>
        <p:sp>
          <p:nvSpPr>
            <p:cNvPr id="352" name="Google Shape;352;p22"/>
            <p:cNvSpPr/>
            <p:nvPr/>
          </p:nvSpPr>
          <p:spPr>
            <a:xfrm>
              <a:off x="0" y="76419"/>
              <a:ext cx="2989007" cy="52767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txBox="1"/>
            <p:nvPr/>
          </p:nvSpPr>
          <p:spPr>
            <a:xfrm>
              <a:off x="25759" y="102178"/>
              <a:ext cx="2937489"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User Post/Question</a:t>
              </a:r>
              <a:endParaRPr/>
            </a:p>
          </p:txBody>
        </p:sp>
        <p:sp>
          <p:nvSpPr>
            <p:cNvPr id="354" name="Google Shape;354;p22"/>
            <p:cNvSpPr/>
            <p:nvPr/>
          </p:nvSpPr>
          <p:spPr>
            <a:xfrm>
              <a:off x="0" y="667449"/>
              <a:ext cx="2989007" cy="52767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txBox="1"/>
            <p:nvPr/>
          </p:nvSpPr>
          <p:spPr>
            <a:xfrm>
              <a:off x="25759" y="693208"/>
              <a:ext cx="2937489"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AI Content Moderation</a:t>
              </a:r>
              <a:endParaRPr/>
            </a:p>
          </p:txBody>
        </p:sp>
        <p:sp>
          <p:nvSpPr>
            <p:cNvPr id="356" name="Google Shape;356;p22"/>
            <p:cNvSpPr/>
            <p:nvPr/>
          </p:nvSpPr>
          <p:spPr>
            <a:xfrm>
              <a:off x="0" y="1258479"/>
              <a:ext cx="2989007" cy="52767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txBox="1"/>
            <p:nvPr/>
          </p:nvSpPr>
          <p:spPr>
            <a:xfrm>
              <a:off x="25759" y="1284238"/>
              <a:ext cx="2937489"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Analyze Question</a:t>
              </a:r>
              <a:endParaRPr/>
            </a:p>
          </p:txBody>
        </p:sp>
        <p:sp>
          <p:nvSpPr>
            <p:cNvPr id="358" name="Google Shape;358;p22"/>
            <p:cNvSpPr/>
            <p:nvPr/>
          </p:nvSpPr>
          <p:spPr>
            <a:xfrm>
              <a:off x="0" y="1849509"/>
              <a:ext cx="2989007" cy="52767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txBox="1"/>
            <p:nvPr/>
          </p:nvSpPr>
          <p:spPr>
            <a:xfrm>
              <a:off x="25759" y="1875268"/>
              <a:ext cx="2937489"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Update Thread</a:t>
              </a:r>
              <a:endParaRPr/>
            </a:p>
          </p:txBody>
        </p:sp>
        <p:sp>
          <p:nvSpPr>
            <p:cNvPr id="360" name="Google Shape;360;p22"/>
            <p:cNvSpPr/>
            <p:nvPr/>
          </p:nvSpPr>
          <p:spPr>
            <a:xfrm>
              <a:off x="0" y="2440539"/>
              <a:ext cx="2989007" cy="52767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txBox="1"/>
            <p:nvPr/>
          </p:nvSpPr>
          <p:spPr>
            <a:xfrm>
              <a:off x="25759" y="2466298"/>
              <a:ext cx="2937489"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AI Suggestion</a:t>
              </a:r>
              <a:endParaRPr/>
            </a:p>
          </p:txBody>
        </p:sp>
        <p:sp>
          <p:nvSpPr>
            <p:cNvPr id="362" name="Google Shape;362;p22"/>
            <p:cNvSpPr/>
            <p:nvPr/>
          </p:nvSpPr>
          <p:spPr>
            <a:xfrm>
              <a:off x="0" y="3031570"/>
              <a:ext cx="2989007" cy="52767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txBox="1"/>
            <p:nvPr/>
          </p:nvSpPr>
          <p:spPr>
            <a:xfrm>
              <a:off x="25759" y="3057329"/>
              <a:ext cx="2937489"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Notify Community</a:t>
              </a:r>
              <a:endParaRPr/>
            </a:p>
          </p:txBody>
        </p:sp>
        <p:sp>
          <p:nvSpPr>
            <p:cNvPr id="364" name="Google Shape;364;p22"/>
            <p:cNvSpPr/>
            <p:nvPr/>
          </p:nvSpPr>
          <p:spPr>
            <a:xfrm>
              <a:off x="0" y="3622600"/>
              <a:ext cx="2989007" cy="52767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txBox="1"/>
            <p:nvPr/>
          </p:nvSpPr>
          <p:spPr>
            <a:xfrm>
              <a:off x="25759" y="3648359"/>
              <a:ext cx="2937489"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Provide Answer</a:t>
              </a:r>
              <a:endParaRPr/>
            </a:p>
          </p:txBody>
        </p:sp>
        <p:sp>
          <p:nvSpPr>
            <p:cNvPr id="366" name="Google Shape;366;p22"/>
            <p:cNvSpPr/>
            <p:nvPr/>
          </p:nvSpPr>
          <p:spPr>
            <a:xfrm>
              <a:off x="0" y="4213630"/>
              <a:ext cx="2989007" cy="527670"/>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txBox="1"/>
            <p:nvPr/>
          </p:nvSpPr>
          <p:spPr>
            <a:xfrm>
              <a:off x="25759" y="4239389"/>
              <a:ext cx="2937489" cy="47615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lang="en-US" sz="2200">
                  <a:solidFill>
                    <a:schemeClr val="lt1"/>
                  </a:solidFill>
                  <a:latin typeface="Calibri"/>
                  <a:ea typeface="Calibri"/>
                  <a:cs typeface="Calibri"/>
                  <a:sym typeface="Calibri"/>
                </a:rPr>
                <a:t>User Feedback</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23"/>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Thiết Kế Của Mình</a:t>
            </a:r>
            <a:endParaRPr sz="2800"/>
          </a:p>
        </p:txBody>
      </p:sp>
      <p:sp>
        <p:nvSpPr>
          <p:cNvPr id="375" name="Google Shape;375;p23"/>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376" name="Google Shape;376;p23"/>
          <p:cNvGrpSpPr/>
          <p:nvPr/>
        </p:nvGrpSpPr>
        <p:grpSpPr>
          <a:xfrm>
            <a:off x="305334" y="849695"/>
            <a:ext cx="4935260" cy="671580"/>
            <a:chOff x="0" y="34033"/>
            <a:chExt cx="4935260" cy="671580"/>
          </a:xfrm>
        </p:grpSpPr>
        <p:sp>
          <p:nvSpPr>
            <p:cNvPr id="377" name="Google Shape;377;p23"/>
            <p:cNvSpPr/>
            <p:nvPr/>
          </p:nvSpPr>
          <p:spPr>
            <a:xfrm>
              <a:off x="0" y="34033"/>
              <a:ext cx="4935260" cy="671580"/>
            </a:xfrm>
            <a:prstGeom prst="roundRect">
              <a:avLst>
                <a:gd fmla="val 16667" name="adj"/>
              </a:avLst>
            </a:prstGeom>
            <a:solidFill>
              <a:srgbClr val="2A81D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3"/>
            <p:cNvSpPr txBox="1"/>
            <p:nvPr/>
          </p:nvSpPr>
          <p:spPr>
            <a:xfrm>
              <a:off x="32784" y="66817"/>
              <a:ext cx="4869692" cy="606012"/>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2</a:t>
              </a:r>
              <a:r>
                <a:rPr b="1" i="0" lang="en-US" sz="2800">
                  <a:solidFill>
                    <a:schemeClr val="lt1"/>
                  </a:solidFill>
                  <a:latin typeface="Calibri"/>
                  <a:ea typeface="Calibri"/>
                  <a:cs typeface="Calibri"/>
                  <a:sym typeface="Calibri"/>
                </a:rPr>
                <a:t>. Hệ thống quản lý My Studio</a:t>
              </a:r>
              <a:endParaRPr sz="2800">
                <a:solidFill>
                  <a:schemeClr val="lt1"/>
                </a:solidFill>
                <a:latin typeface="Calibri"/>
                <a:ea typeface="Calibri"/>
                <a:cs typeface="Calibri"/>
                <a:sym typeface="Calibri"/>
              </a:endParaRPr>
            </a:p>
          </p:txBody>
        </p:sp>
      </p:grpSp>
      <p:sp>
        <p:nvSpPr>
          <p:cNvPr id="379" name="Google Shape;379;p23"/>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grpSp>
        <p:nvGrpSpPr>
          <p:cNvPr id="380" name="Google Shape;380;p23"/>
          <p:cNvGrpSpPr/>
          <p:nvPr/>
        </p:nvGrpSpPr>
        <p:grpSpPr>
          <a:xfrm>
            <a:off x="196645" y="2569283"/>
            <a:ext cx="3893573" cy="2614500"/>
            <a:chOff x="0" y="824477"/>
            <a:chExt cx="3893573" cy="2614500"/>
          </a:xfrm>
        </p:grpSpPr>
        <p:sp>
          <p:nvSpPr>
            <p:cNvPr id="381" name="Google Shape;381;p23"/>
            <p:cNvSpPr/>
            <p:nvPr/>
          </p:nvSpPr>
          <p:spPr>
            <a:xfrm>
              <a:off x="0" y="824477"/>
              <a:ext cx="3893573" cy="599625"/>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txBox="1"/>
            <p:nvPr/>
          </p:nvSpPr>
          <p:spPr>
            <a:xfrm>
              <a:off x="29271" y="853748"/>
              <a:ext cx="3835031" cy="541083"/>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User Input</a:t>
              </a:r>
              <a:endParaRPr/>
            </a:p>
          </p:txBody>
        </p:sp>
        <p:sp>
          <p:nvSpPr>
            <p:cNvPr id="383" name="Google Shape;383;p23"/>
            <p:cNvSpPr/>
            <p:nvPr/>
          </p:nvSpPr>
          <p:spPr>
            <a:xfrm>
              <a:off x="0" y="1496102"/>
              <a:ext cx="3893573" cy="599625"/>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txBox="1"/>
            <p:nvPr/>
          </p:nvSpPr>
          <p:spPr>
            <a:xfrm>
              <a:off x="29271" y="1525373"/>
              <a:ext cx="3835031" cy="541083"/>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Access My Studio</a:t>
              </a:r>
              <a:endParaRPr/>
            </a:p>
          </p:txBody>
        </p:sp>
        <p:sp>
          <p:nvSpPr>
            <p:cNvPr id="385" name="Google Shape;385;p23"/>
            <p:cNvSpPr/>
            <p:nvPr/>
          </p:nvSpPr>
          <p:spPr>
            <a:xfrm>
              <a:off x="0" y="2167727"/>
              <a:ext cx="3893573" cy="599625"/>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txBox="1"/>
            <p:nvPr/>
          </p:nvSpPr>
          <p:spPr>
            <a:xfrm>
              <a:off x="29271" y="2196998"/>
              <a:ext cx="3835031" cy="541083"/>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Track Community Feedback</a:t>
              </a:r>
              <a:endParaRPr/>
            </a:p>
          </p:txBody>
        </p:sp>
        <p:sp>
          <p:nvSpPr>
            <p:cNvPr id="387" name="Google Shape;387;p23"/>
            <p:cNvSpPr/>
            <p:nvPr/>
          </p:nvSpPr>
          <p:spPr>
            <a:xfrm>
              <a:off x="0" y="2839352"/>
              <a:ext cx="3893573" cy="599625"/>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txBox="1"/>
            <p:nvPr/>
          </p:nvSpPr>
          <p:spPr>
            <a:xfrm>
              <a:off x="29271" y="2868623"/>
              <a:ext cx="3835031" cy="541083"/>
            </a:xfrm>
            <a:prstGeom prst="rect">
              <a:avLst/>
            </a:prstGeom>
            <a:noFill/>
            <a:ln>
              <a:noFill/>
            </a:ln>
          </p:spPr>
          <p:txBody>
            <a:bodyPr anchorCtr="0" anchor="ctr" bIns="95250" lIns="95250" spcFirstLastPara="1" rIns="95250" wrap="square" tIns="95250">
              <a:noAutofit/>
            </a:bodyPr>
            <a:lstStyle/>
            <a:p>
              <a:pPr indent="0" lvl="0" marL="0" marR="0" rtl="0" algn="l">
                <a:lnSpc>
                  <a:spcPct val="90000"/>
                </a:lnSpc>
                <a:spcBef>
                  <a:spcPts val="0"/>
                </a:spcBef>
                <a:spcAft>
                  <a:spcPts val="0"/>
                </a:spcAft>
                <a:buClr>
                  <a:schemeClr val="lt1"/>
                </a:buClr>
                <a:buSzPts val="2500"/>
                <a:buFont typeface="Calibri"/>
                <a:buNone/>
              </a:pPr>
              <a:r>
                <a:rPr lang="en-US" sz="2500">
                  <a:solidFill>
                    <a:schemeClr val="lt1"/>
                  </a:solidFill>
                  <a:latin typeface="Calibri"/>
                  <a:ea typeface="Calibri"/>
                  <a:cs typeface="Calibri"/>
                  <a:sym typeface="Calibri"/>
                </a:rPr>
                <a:t>Adjust Resources</a:t>
              </a:r>
              <a:endParaRPr/>
            </a:p>
          </p:txBody>
        </p:sp>
      </p:grpSp>
      <p:pic>
        <p:nvPicPr>
          <p:cNvPr id="389" name="Google Shape;389;p23"/>
          <p:cNvPicPr preferRelativeResize="0"/>
          <p:nvPr/>
        </p:nvPicPr>
        <p:blipFill rotWithShape="1">
          <a:blip r:embed="rId3">
            <a:alphaModFix/>
          </a:blip>
          <a:srcRect b="0" l="0" r="0" t="0"/>
          <a:stretch/>
        </p:blipFill>
        <p:spPr>
          <a:xfrm>
            <a:off x="4414149" y="1641987"/>
            <a:ext cx="7472517" cy="446909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24"/>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Thiết Kế Của Mình</a:t>
            </a:r>
            <a:endParaRPr sz="2800"/>
          </a:p>
        </p:txBody>
      </p:sp>
      <p:sp>
        <p:nvSpPr>
          <p:cNvPr id="397" name="Google Shape;397;p24"/>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sp>
        <p:nvSpPr>
          <p:cNvPr id="398" name="Google Shape;398;p24"/>
          <p:cNvSpPr txBox="1"/>
          <p:nvPr/>
        </p:nvSpPr>
        <p:spPr>
          <a:xfrm>
            <a:off x="305334" y="902340"/>
            <a:ext cx="11676076" cy="739647"/>
          </a:xfrm>
          <a:prstGeom prst="rect">
            <a:avLst/>
          </a:prstGeom>
          <a:noFill/>
          <a:ln>
            <a:noFill/>
          </a:ln>
        </p:spPr>
        <p:txBody>
          <a:bodyPr anchorCtr="0" anchor="t" bIns="45700" lIns="0" spcFirstLastPara="1" rIns="0" wrap="square" tIns="45700">
            <a:normAutofit/>
          </a:bodyPr>
          <a:lstStyle/>
          <a:p>
            <a:pPr indent="0" lvl="0" marL="0" marR="0" rtl="0" algn="l">
              <a:lnSpc>
                <a:spcPct val="150000"/>
              </a:lnSpc>
              <a:spcBef>
                <a:spcPts val="0"/>
              </a:spcBef>
              <a:spcAft>
                <a:spcPts val="0"/>
              </a:spcAft>
              <a:buClr>
                <a:srgbClr val="3F3F3F"/>
              </a:buClr>
              <a:buSzPts val="2400"/>
              <a:buFont typeface="Arial"/>
              <a:buNone/>
            </a:pPr>
            <a:r>
              <a:t/>
            </a:r>
            <a:endParaRPr b="1" sz="2400">
              <a:solidFill>
                <a:srgbClr val="3F3F3F"/>
              </a:solidFill>
              <a:latin typeface="Arial"/>
              <a:ea typeface="Arial"/>
              <a:cs typeface="Arial"/>
              <a:sym typeface="Arial"/>
            </a:endParaRPr>
          </a:p>
        </p:txBody>
      </p:sp>
      <p:sp>
        <p:nvSpPr>
          <p:cNvPr id="399" name="Google Shape;399;p24"/>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grpSp>
        <p:nvGrpSpPr>
          <p:cNvPr id="400" name="Google Shape;400;p24"/>
          <p:cNvGrpSpPr/>
          <p:nvPr/>
        </p:nvGrpSpPr>
        <p:grpSpPr>
          <a:xfrm>
            <a:off x="305334" y="1745326"/>
            <a:ext cx="4217505" cy="4262414"/>
            <a:chOff x="0" y="520"/>
            <a:chExt cx="4217505" cy="4262414"/>
          </a:xfrm>
        </p:grpSpPr>
        <p:sp>
          <p:nvSpPr>
            <p:cNvPr id="401" name="Google Shape;401;p24"/>
            <p:cNvSpPr/>
            <p:nvPr/>
          </p:nvSpPr>
          <p:spPr>
            <a:xfrm>
              <a:off x="1687002" y="520"/>
              <a:ext cx="2530503" cy="655756"/>
            </a:xfrm>
            <a:prstGeom prst="rightArrow">
              <a:avLst>
                <a:gd fmla="val 75000" name="adj1"/>
                <a:gd fmla="val 50000" name="adj2"/>
              </a:avLst>
            </a:prstGeom>
            <a:solidFill>
              <a:srgbClr val="F5D7C9">
                <a:alpha val="89803"/>
              </a:srgbClr>
            </a:solidFill>
            <a:ln cap="flat" cmpd="sng" w="15875">
              <a:solidFill>
                <a:srgbClr val="F5D7C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4"/>
            <p:cNvSpPr/>
            <p:nvPr/>
          </p:nvSpPr>
          <p:spPr>
            <a:xfrm>
              <a:off x="0" y="520"/>
              <a:ext cx="1687002" cy="655756"/>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4"/>
            <p:cNvSpPr txBox="1"/>
            <p:nvPr/>
          </p:nvSpPr>
          <p:spPr>
            <a:xfrm>
              <a:off x="32011" y="32531"/>
              <a:ext cx="1622980" cy="591734"/>
            </a:xfrm>
            <a:prstGeom prst="rect">
              <a:avLst/>
            </a:prstGeom>
            <a:noFill/>
            <a:ln>
              <a:noFill/>
            </a:ln>
          </p:spPr>
          <p:txBody>
            <a:bodyPr anchorCtr="0" anchor="ctr" bIns="26650" lIns="53325" spcFirstLastPara="1" rIns="53325" wrap="square" tIns="26650">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User Input</a:t>
              </a:r>
              <a:endParaRPr/>
            </a:p>
          </p:txBody>
        </p:sp>
        <p:sp>
          <p:nvSpPr>
            <p:cNvPr id="404" name="Google Shape;404;p24"/>
            <p:cNvSpPr/>
            <p:nvPr/>
          </p:nvSpPr>
          <p:spPr>
            <a:xfrm>
              <a:off x="1687002" y="721852"/>
              <a:ext cx="2530503" cy="655756"/>
            </a:xfrm>
            <a:prstGeom prst="rightArrow">
              <a:avLst>
                <a:gd fmla="val 75000" name="adj1"/>
                <a:gd fmla="val 50000" name="adj2"/>
              </a:avLst>
            </a:prstGeom>
            <a:solidFill>
              <a:srgbClr val="F5D7C9">
                <a:alpha val="89803"/>
              </a:srgbClr>
            </a:solidFill>
            <a:ln cap="flat" cmpd="sng" w="15875">
              <a:solidFill>
                <a:srgbClr val="F5D7C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4"/>
            <p:cNvSpPr/>
            <p:nvPr/>
          </p:nvSpPr>
          <p:spPr>
            <a:xfrm>
              <a:off x="0" y="721852"/>
              <a:ext cx="1687002" cy="655756"/>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4"/>
            <p:cNvSpPr txBox="1"/>
            <p:nvPr/>
          </p:nvSpPr>
          <p:spPr>
            <a:xfrm>
              <a:off x="32011" y="753863"/>
              <a:ext cx="1622980" cy="591734"/>
            </a:xfrm>
            <a:prstGeom prst="rect">
              <a:avLst/>
            </a:prstGeom>
            <a:noFill/>
            <a:ln>
              <a:noFill/>
            </a:ln>
          </p:spPr>
          <p:txBody>
            <a:bodyPr anchorCtr="0" anchor="ctr" bIns="26650" lIns="53325" spcFirstLastPara="1" rIns="53325" wrap="square" tIns="26650">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Analyze Input</a:t>
              </a:r>
              <a:endParaRPr/>
            </a:p>
          </p:txBody>
        </p:sp>
        <p:sp>
          <p:nvSpPr>
            <p:cNvPr id="407" name="Google Shape;407;p24"/>
            <p:cNvSpPr/>
            <p:nvPr/>
          </p:nvSpPr>
          <p:spPr>
            <a:xfrm>
              <a:off x="1687002" y="1443183"/>
              <a:ext cx="2530503" cy="655756"/>
            </a:xfrm>
            <a:prstGeom prst="rightArrow">
              <a:avLst>
                <a:gd fmla="val 75000" name="adj1"/>
                <a:gd fmla="val 50000" name="adj2"/>
              </a:avLst>
            </a:prstGeom>
            <a:solidFill>
              <a:srgbClr val="F5D7C9">
                <a:alpha val="89803"/>
              </a:srgbClr>
            </a:solidFill>
            <a:ln cap="flat" cmpd="sng" w="15875">
              <a:solidFill>
                <a:srgbClr val="F5D7C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4"/>
            <p:cNvSpPr/>
            <p:nvPr/>
          </p:nvSpPr>
          <p:spPr>
            <a:xfrm>
              <a:off x="0" y="1443183"/>
              <a:ext cx="1687002" cy="655756"/>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4"/>
            <p:cNvSpPr txBox="1"/>
            <p:nvPr/>
          </p:nvSpPr>
          <p:spPr>
            <a:xfrm>
              <a:off x="32011" y="1475194"/>
              <a:ext cx="1622980" cy="591734"/>
            </a:xfrm>
            <a:prstGeom prst="rect">
              <a:avLst/>
            </a:prstGeom>
            <a:noFill/>
            <a:ln>
              <a:noFill/>
            </a:ln>
          </p:spPr>
          <p:txBody>
            <a:bodyPr anchorCtr="0" anchor="ctr" bIns="26650" lIns="53325" spcFirstLastPara="1" rIns="53325" wrap="square" tIns="26650">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Query Database</a:t>
              </a:r>
              <a:endParaRPr/>
            </a:p>
          </p:txBody>
        </p:sp>
        <p:sp>
          <p:nvSpPr>
            <p:cNvPr id="410" name="Google Shape;410;p24"/>
            <p:cNvSpPr/>
            <p:nvPr/>
          </p:nvSpPr>
          <p:spPr>
            <a:xfrm>
              <a:off x="1687002" y="2164515"/>
              <a:ext cx="2530503" cy="655756"/>
            </a:xfrm>
            <a:prstGeom prst="rightArrow">
              <a:avLst>
                <a:gd fmla="val 75000" name="adj1"/>
                <a:gd fmla="val 50000" name="adj2"/>
              </a:avLst>
            </a:prstGeom>
            <a:solidFill>
              <a:srgbClr val="F5D7C9">
                <a:alpha val="89803"/>
              </a:srgbClr>
            </a:solidFill>
            <a:ln cap="flat" cmpd="sng" w="15875">
              <a:solidFill>
                <a:srgbClr val="F5D7C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4"/>
            <p:cNvSpPr/>
            <p:nvPr/>
          </p:nvSpPr>
          <p:spPr>
            <a:xfrm>
              <a:off x="0" y="2164515"/>
              <a:ext cx="1687002" cy="655756"/>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4"/>
            <p:cNvSpPr txBox="1"/>
            <p:nvPr/>
          </p:nvSpPr>
          <p:spPr>
            <a:xfrm>
              <a:off x="32011" y="2196526"/>
              <a:ext cx="1622980" cy="591734"/>
            </a:xfrm>
            <a:prstGeom prst="rect">
              <a:avLst/>
            </a:prstGeom>
            <a:noFill/>
            <a:ln>
              <a:noFill/>
            </a:ln>
          </p:spPr>
          <p:txBody>
            <a:bodyPr anchorCtr="0" anchor="ctr" bIns="26650" lIns="53325" spcFirstLastPara="1" rIns="53325" wrap="square" tIns="26650">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AI Processing </a:t>
              </a:r>
              <a:endParaRPr/>
            </a:p>
          </p:txBody>
        </p:sp>
        <p:sp>
          <p:nvSpPr>
            <p:cNvPr id="413" name="Google Shape;413;p24"/>
            <p:cNvSpPr/>
            <p:nvPr/>
          </p:nvSpPr>
          <p:spPr>
            <a:xfrm>
              <a:off x="1687002" y="2885846"/>
              <a:ext cx="2530503" cy="655756"/>
            </a:xfrm>
            <a:prstGeom prst="rightArrow">
              <a:avLst>
                <a:gd fmla="val 75000" name="adj1"/>
                <a:gd fmla="val 50000" name="adj2"/>
              </a:avLst>
            </a:prstGeom>
            <a:solidFill>
              <a:srgbClr val="F5D7C9">
                <a:alpha val="89803"/>
              </a:srgbClr>
            </a:solidFill>
            <a:ln cap="flat" cmpd="sng" w="15875">
              <a:solidFill>
                <a:srgbClr val="F5D7C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4"/>
            <p:cNvSpPr/>
            <p:nvPr/>
          </p:nvSpPr>
          <p:spPr>
            <a:xfrm>
              <a:off x="0" y="2885846"/>
              <a:ext cx="1687002" cy="655756"/>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4"/>
            <p:cNvSpPr txBox="1"/>
            <p:nvPr/>
          </p:nvSpPr>
          <p:spPr>
            <a:xfrm>
              <a:off x="32011" y="2917857"/>
              <a:ext cx="1622980" cy="591734"/>
            </a:xfrm>
            <a:prstGeom prst="rect">
              <a:avLst/>
            </a:prstGeom>
            <a:noFill/>
            <a:ln>
              <a:noFill/>
            </a:ln>
          </p:spPr>
          <p:txBody>
            <a:bodyPr anchorCtr="0" anchor="ctr" bIns="26650" lIns="53325" spcFirstLastPara="1" rIns="53325" wrap="square" tIns="26650">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Generate Recommendations</a:t>
              </a:r>
              <a:endParaRPr/>
            </a:p>
          </p:txBody>
        </p:sp>
        <p:sp>
          <p:nvSpPr>
            <p:cNvPr id="416" name="Google Shape;416;p24"/>
            <p:cNvSpPr/>
            <p:nvPr/>
          </p:nvSpPr>
          <p:spPr>
            <a:xfrm>
              <a:off x="1687002" y="3607178"/>
              <a:ext cx="2530503" cy="655756"/>
            </a:xfrm>
            <a:prstGeom prst="rightArrow">
              <a:avLst>
                <a:gd fmla="val 75000" name="adj1"/>
                <a:gd fmla="val 50000" name="adj2"/>
              </a:avLst>
            </a:prstGeom>
            <a:solidFill>
              <a:srgbClr val="F5D7C9">
                <a:alpha val="89803"/>
              </a:srgbClr>
            </a:solidFill>
            <a:ln cap="flat" cmpd="sng" w="15875">
              <a:solidFill>
                <a:srgbClr val="F5D7C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4"/>
            <p:cNvSpPr/>
            <p:nvPr/>
          </p:nvSpPr>
          <p:spPr>
            <a:xfrm>
              <a:off x="0" y="3607178"/>
              <a:ext cx="1687002" cy="655756"/>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4"/>
            <p:cNvSpPr txBox="1"/>
            <p:nvPr/>
          </p:nvSpPr>
          <p:spPr>
            <a:xfrm>
              <a:off x="32011" y="3639189"/>
              <a:ext cx="1622980" cy="591734"/>
            </a:xfrm>
            <a:prstGeom prst="rect">
              <a:avLst/>
            </a:prstGeom>
            <a:noFill/>
            <a:ln>
              <a:noFill/>
            </a:ln>
          </p:spPr>
          <p:txBody>
            <a:bodyPr anchorCtr="0" anchor="ctr" bIns="26650" lIns="53325" spcFirstLastPara="1" rIns="53325" wrap="square" tIns="26650">
              <a:noAutofit/>
            </a:bodyPr>
            <a:lstStyle/>
            <a:p>
              <a:pPr indent="0" lvl="0" marL="0" marR="0" rtl="0" algn="ctr">
                <a:lnSpc>
                  <a:spcPct val="90000"/>
                </a:lnSpc>
                <a:spcBef>
                  <a:spcPts val="0"/>
                </a:spcBef>
                <a:spcAft>
                  <a:spcPts val="0"/>
                </a:spcAft>
                <a:buClr>
                  <a:schemeClr val="lt1"/>
                </a:buClr>
                <a:buSzPts val="1400"/>
                <a:buFont typeface="Calibri"/>
                <a:buNone/>
              </a:pPr>
              <a:r>
                <a:rPr lang="en-US" sz="1400">
                  <a:solidFill>
                    <a:schemeClr val="lt1"/>
                  </a:solidFill>
                  <a:latin typeface="Calibri"/>
                  <a:ea typeface="Calibri"/>
                  <a:cs typeface="Calibri"/>
                  <a:sym typeface="Calibri"/>
                </a:rPr>
                <a:t>Personalized Feedback</a:t>
              </a:r>
              <a:endParaRPr/>
            </a:p>
          </p:txBody>
        </p:sp>
      </p:grpSp>
      <p:pic>
        <p:nvPicPr>
          <p:cNvPr id="419" name="Google Shape;419;p24"/>
          <p:cNvPicPr preferRelativeResize="0"/>
          <p:nvPr/>
        </p:nvPicPr>
        <p:blipFill rotWithShape="1">
          <a:blip r:embed="rId3">
            <a:alphaModFix/>
          </a:blip>
          <a:srcRect b="0" l="0" r="0" t="0"/>
          <a:stretch/>
        </p:blipFill>
        <p:spPr>
          <a:xfrm>
            <a:off x="5405367" y="1328459"/>
            <a:ext cx="6621628" cy="467980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grpSp>
        <p:nvGrpSpPr>
          <p:cNvPr id="420" name="Google Shape;420;p24"/>
          <p:cNvGrpSpPr/>
          <p:nvPr/>
        </p:nvGrpSpPr>
        <p:grpSpPr>
          <a:xfrm>
            <a:off x="210590" y="905057"/>
            <a:ext cx="2640766" cy="671580"/>
            <a:chOff x="0" y="34033"/>
            <a:chExt cx="4935260" cy="671580"/>
          </a:xfrm>
        </p:grpSpPr>
        <p:sp>
          <p:nvSpPr>
            <p:cNvPr id="421" name="Google Shape;421;p24"/>
            <p:cNvSpPr/>
            <p:nvPr/>
          </p:nvSpPr>
          <p:spPr>
            <a:xfrm>
              <a:off x="0" y="34033"/>
              <a:ext cx="4935260" cy="671580"/>
            </a:xfrm>
            <a:prstGeom prst="roundRect">
              <a:avLst>
                <a:gd fmla="val 16667" name="adj"/>
              </a:avLst>
            </a:prstGeom>
            <a:solidFill>
              <a:srgbClr val="2A81D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4"/>
            <p:cNvSpPr txBox="1"/>
            <p:nvPr/>
          </p:nvSpPr>
          <p:spPr>
            <a:xfrm>
              <a:off x="32784" y="66817"/>
              <a:ext cx="4869692" cy="606012"/>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b="1" i="0" lang="en-US" sz="2800">
                  <a:solidFill>
                    <a:schemeClr val="lt1"/>
                  </a:solidFill>
                  <a:latin typeface="Calibri"/>
                  <a:ea typeface="Calibri"/>
                  <a:cs typeface="Calibri"/>
                  <a:sym typeface="Calibri"/>
                </a:rPr>
                <a:t>3. Trợ lý AI_LICE</a:t>
              </a:r>
              <a:endParaRPr sz="2800">
                <a:solidFill>
                  <a:schemeClr val="lt1"/>
                </a:solidFill>
                <a:latin typeface="Calibri"/>
                <a:ea typeface="Calibri"/>
                <a:cs typeface="Calibri"/>
                <a:sym typeface="Calibri"/>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25"/>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công nghệ sử dụng</a:t>
            </a:r>
            <a:endParaRPr sz="2800"/>
          </a:p>
        </p:txBody>
      </p:sp>
      <p:sp>
        <p:nvSpPr>
          <p:cNvPr id="430" name="Google Shape;430;p25"/>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sp>
        <p:nvSpPr>
          <p:cNvPr id="431" name="Google Shape;431;p25"/>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pic>
        <p:nvPicPr>
          <p:cNvPr id="432" name="Google Shape;432;p25"/>
          <p:cNvPicPr preferRelativeResize="0"/>
          <p:nvPr/>
        </p:nvPicPr>
        <p:blipFill rotWithShape="1">
          <a:blip r:embed="rId3">
            <a:alphaModFix/>
          </a:blip>
          <a:srcRect b="0" l="0" r="0" t="0"/>
          <a:stretch/>
        </p:blipFill>
        <p:spPr>
          <a:xfrm>
            <a:off x="5336101" y="1623299"/>
            <a:ext cx="6645309" cy="4390436"/>
          </a:xfrm>
          <a:prstGeom prst="rect">
            <a:avLst/>
          </a:prstGeom>
          <a:noFill/>
          <a:ln>
            <a:noFill/>
          </a:ln>
        </p:spPr>
      </p:pic>
      <p:sp>
        <p:nvSpPr>
          <p:cNvPr id="433" name="Google Shape;433;p25"/>
          <p:cNvSpPr txBox="1"/>
          <p:nvPr/>
        </p:nvSpPr>
        <p:spPr>
          <a:xfrm>
            <a:off x="2241755" y="3057831"/>
            <a:ext cx="2163097" cy="10225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25"/>
          <p:cNvSpPr txBox="1"/>
          <p:nvPr/>
        </p:nvSpPr>
        <p:spPr>
          <a:xfrm>
            <a:off x="210590" y="1584385"/>
            <a:ext cx="6110748" cy="490846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F3F3F"/>
              </a:buClr>
              <a:buSzPts val="2000"/>
              <a:buFont typeface="Arial"/>
              <a:buNone/>
            </a:pPr>
            <a:r>
              <a:rPr b="1" i="0" lang="en-US" sz="2000" u="none" cap="none" strike="noStrike">
                <a:solidFill>
                  <a:srgbClr val="3F3F3F"/>
                </a:solidFill>
                <a:latin typeface="Arial"/>
                <a:ea typeface="Arial"/>
                <a:cs typeface="Arial"/>
                <a:sym typeface="Arial"/>
              </a:rPr>
              <a:t>MongoDB:</a:t>
            </a:r>
            <a:r>
              <a:rPr b="0" i="0" lang="en-US" sz="2000" u="none" cap="none" strike="noStrike">
                <a:solidFill>
                  <a:srgbClr val="3F3F3F"/>
                </a:solidFill>
                <a:latin typeface="Arial"/>
                <a:ea typeface="Arial"/>
                <a:cs typeface="Arial"/>
                <a:sym typeface="Arial"/>
              </a:rPr>
              <a:t> một database hướng tài liệu (document), một dạng NoSQL database. Vì thế, MongoDB sẽ tránh cấu trúc table-based của relational database để thích ứng với các tài liệu như JSON có một schema rất linh hoạt gọi là BSON.</a:t>
            </a:r>
            <a:endParaRPr b="0" i="0" sz="2000" u="none" cap="none" strike="noStrike">
              <a:solidFill>
                <a:srgbClr val="3F3F3F"/>
              </a:solidFill>
              <a:latin typeface="Arial"/>
              <a:ea typeface="Arial"/>
              <a:cs typeface="Arial"/>
              <a:sym typeface="Arial"/>
            </a:endParaRPr>
          </a:p>
          <a:p>
            <a:pPr indent="0" lvl="0" marL="0" marR="0" rtl="0" algn="l">
              <a:lnSpc>
                <a:spcPct val="150000"/>
              </a:lnSpc>
              <a:spcBef>
                <a:spcPts val="1400"/>
              </a:spcBef>
              <a:spcAft>
                <a:spcPts val="0"/>
              </a:spcAft>
              <a:buClr>
                <a:srgbClr val="3F3F3F"/>
              </a:buClr>
              <a:buSzPts val="2000"/>
              <a:buFont typeface="Arial"/>
              <a:buNone/>
            </a:pPr>
            <a:r>
              <a:rPr b="1" i="0" lang="en-US" sz="2000" u="none" cap="none" strike="noStrike">
                <a:solidFill>
                  <a:srgbClr val="3F3F3F"/>
                </a:solidFill>
                <a:latin typeface="Arial"/>
                <a:ea typeface="Arial"/>
                <a:cs typeface="Arial"/>
                <a:sym typeface="Arial"/>
              </a:rPr>
              <a:t>Ưu </a:t>
            </a:r>
            <a:r>
              <a:rPr b="1" lang="en-US" sz="2000">
                <a:solidFill>
                  <a:srgbClr val="3F3F3F"/>
                </a:solidFill>
                <a:latin typeface="Arial"/>
                <a:ea typeface="Arial"/>
                <a:cs typeface="Arial"/>
                <a:sym typeface="Arial"/>
              </a:rPr>
              <a:t>Điểm:</a:t>
            </a:r>
            <a:endParaRPr/>
          </a:p>
          <a:p>
            <a:pPr indent="-285750" lvl="0" marL="285750" marR="0" rtl="0" algn="l">
              <a:lnSpc>
                <a:spcPct val="150000"/>
              </a:lnSpc>
              <a:spcBef>
                <a:spcPts val="1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Linh hoạt và dễ thay đổi dữ liệu</a:t>
            </a:r>
            <a:endParaRPr/>
          </a:p>
          <a:p>
            <a:pPr indent="-285750" lvl="0" marL="285750" marR="0" rtl="0" algn="l">
              <a:lnSpc>
                <a:spcPct val="150000"/>
              </a:lnSpc>
              <a:spcBef>
                <a:spcPts val="1400"/>
              </a:spcBef>
              <a:spcAft>
                <a:spcPts val="0"/>
              </a:spcAft>
              <a:buClr>
                <a:srgbClr val="3F3F3F"/>
              </a:buClr>
              <a:buSzPts val="2000"/>
              <a:buFont typeface="Noto Sans Symbols"/>
              <a:buChar char="❖"/>
            </a:pPr>
            <a:r>
              <a:rPr lang="en-US" sz="2000">
                <a:solidFill>
                  <a:srgbClr val="3F3F3F"/>
                </a:solidFill>
                <a:latin typeface="Arial"/>
                <a:ea typeface="Arial"/>
                <a:cs typeface="Arial"/>
                <a:sym typeface="Arial"/>
              </a:rPr>
              <a:t>Dễ học và dễ sử dụng</a:t>
            </a:r>
            <a:endParaRPr/>
          </a:p>
          <a:p>
            <a:pPr indent="-285750" lvl="0" marL="285750" marR="0" rtl="0" algn="l">
              <a:lnSpc>
                <a:spcPct val="150000"/>
              </a:lnSpc>
              <a:spcBef>
                <a:spcPts val="1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Tối ưu hóa quá trình đọc và ghi dữ liệu</a:t>
            </a:r>
            <a:endParaRPr/>
          </a:p>
        </p:txBody>
      </p:sp>
      <p:grpSp>
        <p:nvGrpSpPr>
          <p:cNvPr id="435" name="Google Shape;435;p25"/>
          <p:cNvGrpSpPr/>
          <p:nvPr/>
        </p:nvGrpSpPr>
        <p:grpSpPr>
          <a:xfrm>
            <a:off x="305334" y="912805"/>
            <a:ext cx="2437866" cy="671580"/>
            <a:chOff x="0" y="34033"/>
            <a:chExt cx="3214614" cy="671580"/>
          </a:xfrm>
        </p:grpSpPr>
        <p:sp>
          <p:nvSpPr>
            <p:cNvPr id="436" name="Google Shape;436;p25"/>
            <p:cNvSpPr/>
            <p:nvPr/>
          </p:nvSpPr>
          <p:spPr>
            <a:xfrm>
              <a:off x="0" y="34033"/>
              <a:ext cx="3214614" cy="671580"/>
            </a:xfrm>
            <a:prstGeom prst="roundRect">
              <a:avLst>
                <a:gd fmla="val 16667" name="adj"/>
              </a:avLst>
            </a:prstGeom>
            <a:solidFill>
              <a:srgbClr val="00B05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txBox="1"/>
            <p:nvPr/>
          </p:nvSpPr>
          <p:spPr>
            <a:xfrm>
              <a:off x="32784" y="66817"/>
              <a:ext cx="3149046" cy="606012"/>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Cơ Sở Dữ Liệu </a:t>
              </a:r>
              <a:endParaRPr sz="2800">
                <a:solidFill>
                  <a:schemeClr val="lt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26"/>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công nghệ sử dụng</a:t>
            </a:r>
            <a:endParaRPr sz="2800"/>
          </a:p>
        </p:txBody>
      </p:sp>
      <p:sp>
        <p:nvSpPr>
          <p:cNvPr id="445" name="Google Shape;445;p26"/>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446" name="Google Shape;446;p26"/>
          <p:cNvGrpSpPr/>
          <p:nvPr/>
        </p:nvGrpSpPr>
        <p:grpSpPr>
          <a:xfrm>
            <a:off x="305334" y="936373"/>
            <a:ext cx="3214614" cy="671580"/>
            <a:chOff x="0" y="34033"/>
            <a:chExt cx="3214614" cy="671580"/>
          </a:xfrm>
        </p:grpSpPr>
        <p:sp>
          <p:nvSpPr>
            <p:cNvPr id="447" name="Google Shape;447;p26"/>
            <p:cNvSpPr/>
            <p:nvPr/>
          </p:nvSpPr>
          <p:spPr>
            <a:xfrm>
              <a:off x="0" y="34033"/>
              <a:ext cx="3214614" cy="671580"/>
            </a:xfrm>
            <a:prstGeom prst="roundRect">
              <a:avLst>
                <a:gd fmla="val 16667" name="adj"/>
              </a:avLst>
            </a:prstGeom>
            <a:solidFill>
              <a:srgbClr val="00B05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6"/>
            <p:cNvSpPr txBox="1"/>
            <p:nvPr/>
          </p:nvSpPr>
          <p:spPr>
            <a:xfrm>
              <a:off x="32784" y="66817"/>
              <a:ext cx="3149046" cy="606012"/>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b="1" lang="en-US" sz="2800">
                  <a:solidFill>
                    <a:schemeClr val="lt1"/>
                  </a:solidFill>
                  <a:latin typeface="Calibri"/>
                  <a:ea typeface="Calibri"/>
                  <a:cs typeface="Calibri"/>
                  <a:sym typeface="Calibri"/>
                </a:rPr>
                <a:t>Lưu Trữ Và Quản Lý </a:t>
              </a:r>
              <a:endParaRPr sz="2800">
                <a:solidFill>
                  <a:schemeClr val="lt1"/>
                </a:solidFill>
                <a:latin typeface="Calibri"/>
                <a:ea typeface="Calibri"/>
                <a:cs typeface="Calibri"/>
                <a:sym typeface="Calibri"/>
              </a:endParaRPr>
            </a:p>
          </p:txBody>
        </p:sp>
      </p:grpSp>
      <p:sp>
        <p:nvSpPr>
          <p:cNvPr id="449" name="Google Shape;449;p26"/>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450" name="Google Shape;450;p26"/>
          <p:cNvSpPr txBox="1"/>
          <p:nvPr/>
        </p:nvSpPr>
        <p:spPr>
          <a:xfrm>
            <a:off x="2241755" y="3057831"/>
            <a:ext cx="2163097" cy="10225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1" name="Google Shape;451;p26"/>
          <p:cNvSpPr txBox="1"/>
          <p:nvPr/>
        </p:nvSpPr>
        <p:spPr>
          <a:xfrm>
            <a:off x="5746151" y="1606343"/>
            <a:ext cx="6445849" cy="483151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F3F3F"/>
              </a:buClr>
              <a:buSzPts val="2000"/>
              <a:buFont typeface="Arial"/>
              <a:buNone/>
            </a:pPr>
            <a:r>
              <a:rPr b="1" i="0" lang="en-US" sz="2000" u="none" cap="none" strike="noStrike">
                <a:solidFill>
                  <a:srgbClr val="3F3F3F"/>
                </a:solidFill>
                <a:latin typeface="Arial"/>
                <a:ea typeface="Arial"/>
                <a:cs typeface="Arial"/>
                <a:sym typeface="Arial"/>
              </a:rPr>
              <a:t>Github:</a:t>
            </a:r>
            <a:r>
              <a:rPr b="0" i="0" lang="en-US" sz="2000" u="none" cap="none" strike="noStrike">
                <a:solidFill>
                  <a:srgbClr val="3F3F3F"/>
                </a:solidFill>
                <a:latin typeface="Arial"/>
                <a:ea typeface="Arial"/>
                <a:cs typeface="Arial"/>
                <a:sym typeface="Arial"/>
              </a:rPr>
              <a:t> là một nền tảng lưu trữ mã nguồn dựa trên nền tảng web. Được tích hợp với Git, một hệ thống quản lý phiên bản phân tán. GitHub hỗ trợ cộng tác, theo dõi thay đổi mã và triển khai phần mềm một cách hiệu quả.</a:t>
            </a:r>
            <a:endParaRPr b="0" i="0" sz="2000" u="none" cap="none" strike="noStrike">
              <a:solidFill>
                <a:srgbClr val="3F3F3F"/>
              </a:solidFill>
              <a:latin typeface="Arial"/>
              <a:ea typeface="Arial"/>
              <a:cs typeface="Arial"/>
              <a:sym typeface="Arial"/>
            </a:endParaRPr>
          </a:p>
          <a:p>
            <a:pPr indent="0" lvl="0" marL="0" marR="0" rtl="0" algn="l">
              <a:lnSpc>
                <a:spcPct val="150000"/>
              </a:lnSpc>
              <a:spcBef>
                <a:spcPts val="1400"/>
              </a:spcBef>
              <a:spcAft>
                <a:spcPts val="0"/>
              </a:spcAft>
              <a:buClr>
                <a:srgbClr val="3F3F3F"/>
              </a:buClr>
              <a:buSzPts val="2000"/>
              <a:buFont typeface="Arial"/>
              <a:buNone/>
            </a:pPr>
            <a:r>
              <a:rPr b="1" i="0" lang="en-US" sz="2000" u="none" cap="none" strike="noStrike">
                <a:solidFill>
                  <a:srgbClr val="3F3F3F"/>
                </a:solidFill>
                <a:latin typeface="Arial"/>
                <a:ea typeface="Arial"/>
                <a:cs typeface="Arial"/>
                <a:sym typeface="Arial"/>
              </a:rPr>
              <a:t>AWS (Amazon Web Services): </a:t>
            </a:r>
            <a:r>
              <a:rPr i="0" lang="en-US" sz="2000" u="none" cap="none" strike="noStrike">
                <a:solidFill>
                  <a:srgbClr val="3F3F3F"/>
                </a:solidFill>
                <a:latin typeface="Arial"/>
                <a:ea typeface="Arial"/>
                <a:cs typeface="Arial"/>
                <a:sym typeface="Arial"/>
              </a:rPr>
              <a:t>là một nền tảng dịch vụ điện toán đám mây toàn cầu cung cấp các dịch vụ như lưu trữ dữ liệu, máy chủ, cơ sở dữ liệu, trí tuệ nhân tạo, phân tích dữ liệu và các dịch vụ liên quan đến IoT.</a:t>
            </a:r>
            <a:endParaRPr/>
          </a:p>
        </p:txBody>
      </p:sp>
      <p:pic>
        <p:nvPicPr>
          <p:cNvPr id="452" name="Google Shape;452;p26"/>
          <p:cNvPicPr preferRelativeResize="0"/>
          <p:nvPr/>
        </p:nvPicPr>
        <p:blipFill rotWithShape="1">
          <a:blip r:embed="rId3">
            <a:alphaModFix/>
          </a:blip>
          <a:srcRect b="0" l="0" r="0" t="0"/>
          <a:stretch/>
        </p:blipFill>
        <p:spPr>
          <a:xfrm>
            <a:off x="305334" y="1799302"/>
            <a:ext cx="5077815" cy="2228850"/>
          </a:xfrm>
          <a:prstGeom prst="rect">
            <a:avLst/>
          </a:prstGeom>
          <a:noFill/>
          <a:ln>
            <a:noFill/>
          </a:ln>
        </p:spPr>
      </p:pic>
      <p:pic>
        <p:nvPicPr>
          <p:cNvPr id="453" name="Google Shape;453;p26"/>
          <p:cNvPicPr preferRelativeResize="0"/>
          <p:nvPr/>
        </p:nvPicPr>
        <p:blipFill rotWithShape="1">
          <a:blip r:embed="rId4">
            <a:alphaModFix/>
          </a:blip>
          <a:srcRect b="0" l="0" r="0" t="0"/>
          <a:stretch/>
        </p:blipFill>
        <p:spPr>
          <a:xfrm>
            <a:off x="863041" y="4080386"/>
            <a:ext cx="3962400" cy="22288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27"/>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công nghệ sử dụng</a:t>
            </a:r>
            <a:endParaRPr sz="2800"/>
          </a:p>
        </p:txBody>
      </p:sp>
      <p:sp>
        <p:nvSpPr>
          <p:cNvPr id="461" name="Google Shape;461;p27"/>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462" name="Google Shape;462;p27"/>
          <p:cNvGrpSpPr/>
          <p:nvPr/>
        </p:nvGrpSpPr>
        <p:grpSpPr>
          <a:xfrm>
            <a:off x="305334" y="924380"/>
            <a:ext cx="3332601" cy="695565"/>
            <a:chOff x="0" y="22040"/>
            <a:chExt cx="3332601" cy="695565"/>
          </a:xfrm>
        </p:grpSpPr>
        <p:sp>
          <p:nvSpPr>
            <p:cNvPr id="463" name="Google Shape;463;p27"/>
            <p:cNvSpPr/>
            <p:nvPr/>
          </p:nvSpPr>
          <p:spPr>
            <a:xfrm>
              <a:off x="0" y="22040"/>
              <a:ext cx="3332601" cy="695565"/>
            </a:xfrm>
            <a:prstGeom prst="roundRect">
              <a:avLst>
                <a:gd fmla="val 16667" name="adj"/>
              </a:avLst>
            </a:prstGeom>
            <a:solidFill>
              <a:srgbClr val="00B05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7"/>
            <p:cNvSpPr txBox="1"/>
            <p:nvPr/>
          </p:nvSpPr>
          <p:spPr>
            <a:xfrm>
              <a:off x="33955" y="55995"/>
              <a:ext cx="3264691" cy="627655"/>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b="1" lang="en-US" sz="2900">
                  <a:solidFill>
                    <a:schemeClr val="lt1"/>
                  </a:solidFill>
                  <a:latin typeface="Calibri"/>
                  <a:ea typeface="Calibri"/>
                  <a:cs typeface="Calibri"/>
                  <a:sym typeface="Calibri"/>
                </a:rPr>
                <a:t>Hệ Thống Back-end </a:t>
              </a:r>
              <a:endParaRPr sz="2900">
                <a:solidFill>
                  <a:schemeClr val="lt1"/>
                </a:solidFill>
                <a:latin typeface="Calibri"/>
                <a:ea typeface="Calibri"/>
                <a:cs typeface="Calibri"/>
                <a:sym typeface="Calibri"/>
              </a:endParaRPr>
            </a:p>
          </p:txBody>
        </p:sp>
      </p:grpSp>
      <p:sp>
        <p:nvSpPr>
          <p:cNvPr id="465" name="Google Shape;465;p27"/>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466" name="Google Shape;466;p27"/>
          <p:cNvSpPr txBox="1"/>
          <p:nvPr/>
        </p:nvSpPr>
        <p:spPr>
          <a:xfrm>
            <a:off x="2241755" y="3057831"/>
            <a:ext cx="2163097" cy="10225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67" name="Google Shape;467;p27"/>
          <p:cNvSpPr txBox="1"/>
          <p:nvPr/>
        </p:nvSpPr>
        <p:spPr>
          <a:xfrm>
            <a:off x="305334" y="1720323"/>
            <a:ext cx="11676076" cy="398513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F3F3F"/>
              </a:buClr>
              <a:buSzPts val="2000"/>
              <a:buFont typeface="Arial"/>
              <a:buNone/>
            </a:pPr>
            <a:r>
              <a:rPr b="1" i="0" lang="en-US" sz="2000" u="none" cap="none" strike="noStrike">
                <a:solidFill>
                  <a:srgbClr val="3F3F3F"/>
                </a:solidFill>
                <a:latin typeface="Arial"/>
                <a:ea typeface="Arial"/>
                <a:cs typeface="Arial"/>
                <a:sym typeface="Arial"/>
              </a:rPr>
              <a:t>Typescript:</a:t>
            </a:r>
            <a:r>
              <a:rPr b="0" i="0" lang="en-US" sz="2000" u="none" cap="none" strike="noStrike">
                <a:solidFill>
                  <a:srgbClr val="3F3F3F"/>
                </a:solidFill>
                <a:latin typeface="Arial"/>
                <a:ea typeface="Arial"/>
                <a:cs typeface="Arial"/>
                <a:sym typeface="Arial"/>
              </a:rPr>
              <a:t> ngôn ngữ lập trình mã nguồn mở được phát triển bởi Microsoft với </a:t>
            </a:r>
            <a:r>
              <a:rPr lang="en-US" sz="2000">
                <a:solidFill>
                  <a:srgbClr val="3F3F3F"/>
                </a:solidFill>
                <a:latin typeface="Arial"/>
                <a:ea typeface="Arial"/>
                <a:cs typeface="Arial"/>
                <a:sym typeface="Arial"/>
              </a:rPr>
              <a:t>đ</a:t>
            </a:r>
            <a:r>
              <a:rPr b="0" i="0" lang="en-US" sz="2000" u="none" cap="none" strike="noStrike">
                <a:solidFill>
                  <a:srgbClr val="3F3F3F"/>
                </a:solidFill>
                <a:latin typeface="Arial"/>
                <a:ea typeface="Arial"/>
                <a:cs typeface="Arial"/>
                <a:sym typeface="Arial"/>
              </a:rPr>
              <a:t>iểm nổi bật là khả năng kiểm tra kiểu tĩnh (static typing), giúp phát hiện lỗi ngay trong quá trình viết mã, thay vì phải chờ đến giai đoạn chạy ứng dụng. Điều này mang lại sự an toàn và hiệu quả trong quá trình phát triển</a:t>
            </a:r>
            <a:endParaRPr b="0" i="0" sz="2000" u="none" cap="none" strike="noStrike">
              <a:solidFill>
                <a:srgbClr val="3F3F3F"/>
              </a:solidFill>
              <a:latin typeface="Arial"/>
              <a:ea typeface="Arial"/>
              <a:cs typeface="Arial"/>
              <a:sym typeface="Arial"/>
            </a:endParaRPr>
          </a:p>
          <a:p>
            <a:pPr indent="0" lvl="0" marL="0" marR="0" rtl="0" algn="l">
              <a:lnSpc>
                <a:spcPct val="150000"/>
              </a:lnSpc>
              <a:spcBef>
                <a:spcPts val="1400"/>
              </a:spcBef>
              <a:spcAft>
                <a:spcPts val="0"/>
              </a:spcAft>
              <a:buClr>
                <a:srgbClr val="3F3F3F"/>
              </a:buClr>
              <a:buSzPts val="2000"/>
              <a:buFont typeface="Arial"/>
              <a:buNone/>
            </a:pPr>
            <a:r>
              <a:rPr b="1" i="0" lang="en-US" sz="2000" u="none" cap="none" strike="noStrike">
                <a:solidFill>
                  <a:srgbClr val="3F3F3F"/>
                </a:solidFill>
                <a:latin typeface="Arial"/>
                <a:ea typeface="Arial"/>
                <a:cs typeface="Arial"/>
                <a:sym typeface="Arial"/>
              </a:rPr>
              <a:t>Ưu </a:t>
            </a:r>
            <a:r>
              <a:rPr b="1" lang="en-US" sz="2000">
                <a:solidFill>
                  <a:srgbClr val="3F3F3F"/>
                </a:solidFill>
                <a:latin typeface="Arial"/>
                <a:ea typeface="Arial"/>
                <a:cs typeface="Arial"/>
                <a:sym typeface="Arial"/>
              </a:rPr>
              <a:t>điểm:</a:t>
            </a:r>
            <a:endParaRPr/>
          </a:p>
          <a:p>
            <a:pPr indent="-342900" lvl="0" marL="342900" marR="0" rtl="0" algn="l">
              <a:lnSpc>
                <a:spcPct val="150000"/>
              </a:lnSpc>
              <a:spcBef>
                <a:spcPts val="1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Kiểm tra lỗi hiệu quả</a:t>
            </a:r>
            <a:endParaRPr/>
          </a:p>
          <a:p>
            <a:pPr indent="-342900" lvl="0" marL="342900" marR="0" rtl="0" algn="l">
              <a:lnSpc>
                <a:spcPct val="150000"/>
              </a:lnSpc>
              <a:spcBef>
                <a:spcPts val="1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Khả năng mở rộng tốt</a:t>
            </a:r>
            <a:endParaRPr/>
          </a:p>
          <a:p>
            <a:pPr indent="-342900" lvl="0" marL="342900" marR="0" rtl="0" algn="l">
              <a:lnSpc>
                <a:spcPct val="150000"/>
              </a:lnSpc>
              <a:spcBef>
                <a:spcPts val="1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Bảo mật dữ liệu</a:t>
            </a:r>
            <a:endParaRPr/>
          </a:p>
        </p:txBody>
      </p:sp>
      <p:pic>
        <p:nvPicPr>
          <p:cNvPr id="468" name="Google Shape;468;p27"/>
          <p:cNvPicPr preferRelativeResize="0"/>
          <p:nvPr/>
        </p:nvPicPr>
        <p:blipFill rotWithShape="1">
          <a:blip r:embed="rId3">
            <a:alphaModFix/>
          </a:blip>
          <a:srcRect b="0" l="0" r="0" t="0"/>
          <a:stretch/>
        </p:blipFill>
        <p:spPr>
          <a:xfrm>
            <a:off x="5864891" y="3502642"/>
            <a:ext cx="4656479" cy="2596507"/>
          </a:xfrm>
          <a:prstGeom prst="rect">
            <a:avLst/>
          </a:prstGeom>
          <a:noFill/>
          <a:ln cap="rnd" cmpd="sng" w="127000">
            <a:solidFill>
              <a:srgbClr val="FFFFFF"/>
            </a:solidFill>
            <a:prstDash val="solid"/>
            <a:round/>
            <a:headEnd len="sm" w="sm" type="none"/>
            <a:tailEnd len="sm" w="sm" type="none"/>
          </a:ln>
          <a:effectLst>
            <a:outerShdw blurRad="76200" sx="97000" kx="900000" rotWithShape="0" algn="br" dir="10500000" dist="95250" sy="23000">
              <a:srgbClr val="000000">
                <a:alpha val="2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28"/>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công nghệ sử dụng</a:t>
            </a:r>
            <a:endParaRPr sz="2800"/>
          </a:p>
        </p:txBody>
      </p:sp>
      <p:sp>
        <p:nvSpPr>
          <p:cNvPr id="476" name="Google Shape;476;p28"/>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477" name="Google Shape;477;p28"/>
          <p:cNvGrpSpPr/>
          <p:nvPr/>
        </p:nvGrpSpPr>
        <p:grpSpPr>
          <a:xfrm>
            <a:off x="305334" y="924380"/>
            <a:ext cx="3342434" cy="695565"/>
            <a:chOff x="0" y="22040"/>
            <a:chExt cx="3342434" cy="695565"/>
          </a:xfrm>
        </p:grpSpPr>
        <p:sp>
          <p:nvSpPr>
            <p:cNvPr id="478" name="Google Shape;478;p28"/>
            <p:cNvSpPr/>
            <p:nvPr/>
          </p:nvSpPr>
          <p:spPr>
            <a:xfrm>
              <a:off x="0" y="22040"/>
              <a:ext cx="3342434" cy="695565"/>
            </a:xfrm>
            <a:prstGeom prst="roundRect">
              <a:avLst>
                <a:gd fmla="val 16667" name="adj"/>
              </a:avLst>
            </a:prstGeom>
            <a:solidFill>
              <a:srgbClr val="00B05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txBox="1"/>
            <p:nvPr/>
          </p:nvSpPr>
          <p:spPr>
            <a:xfrm>
              <a:off x="33955" y="55995"/>
              <a:ext cx="3274524" cy="627655"/>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b="1" lang="en-US" sz="2900">
                  <a:solidFill>
                    <a:schemeClr val="lt1"/>
                  </a:solidFill>
                  <a:latin typeface="Calibri"/>
                  <a:ea typeface="Calibri"/>
                  <a:cs typeface="Calibri"/>
                  <a:sym typeface="Calibri"/>
                </a:rPr>
                <a:t>Hệ Thống Back-end </a:t>
              </a:r>
              <a:endParaRPr sz="2900">
                <a:solidFill>
                  <a:schemeClr val="lt1"/>
                </a:solidFill>
                <a:latin typeface="Calibri"/>
                <a:ea typeface="Calibri"/>
                <a:cs typeface="Calibri"/>
                <a:sym typeface="Calibri"/>
              </a:endParaRPr>
            </a:p>
          </p:txBody>
        </p:sp>
      </p:grpSp>
      <p:sp>
        <p:nvSpPr>
          <p:cNvPr id="480" name="Google Shape;480;p28"/>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481" name="Google Shape;481;p28"/>
          <p:cNvSpPr txBox="1"/>
          <p:nvPr/>
        </p:nvSpPr>
        <p:spPr>
          <a:xfrm>
            <a:off x="2241755" y="3057831"/>
            <a:ext cx="2163097" cy="10225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82" name="Google Shape;482;p28"/>
          <p:cNvSpPr txBox="1"/>
          <p:nvPr/>
        </p:nvSpPr>
        <p:spPr>
          <a:xfrm>
            <a:off x="305334" y="1779316"/>
            <a:ext cx="6488756" cy="2523191"/>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F3F3F"/>
              </a:buClr>
              <a:buSzPts val="2000"/>
              <a:buFont typeface="Arial"/>
              <a:buNone/>
            </a:pPr>
            <a:r>
              <a:rPr b="1" i="0" lang="en-US" sz="2000" u="none" cap="none" strike="noStrike">
                <a:solidFill>
                  <a:srgbClr val="3F3F3F"/>
                </a:solidFill>
                <a:latin typeface="Arial"/>
                <a:ea typeface="Arial"/>
                <a:cs typeface="Arial"/>
                <a:sym typeface="Arial"/>
              </a:rPr>
              <a:t>ExpressJS:</a:t>
            </a:r>
            <a:r>
              <a:rPr b="0" i="0" lang="en-US" sz="2000" u="none" cap="none" strike="noStrike">
                <a:solidFill>
                  <a:srgbClr val="3F3F3F"/>
                </a:solidFill>
                <a:latin typeface="Arial"/>
                <a:ea typeface="Arial"/>
                <a:cs typeface="Arial"/>
                <a:sym typeface="Arial"/>
              </a:rPr>
              <a:t> là một framework backend nhẹ và linh hoạt được xây dựng trên nền Node.js, hỗ trợ phát triển các ứng dụng web và API RESTful một cách nhanh chóng, hiệu quả đông thời đơn giản nhưng cũng mạnh mẽ.</a:t>
            </a:r>
            <a:endParaRPr/>
          </a:p>
          <a:p>
            <a:pPr indent="0" lvl="0" marL="0" marR="0" rtl="0" algn="l">
              <a:lnSpc>
                <a:spcPct val="150000"/>
              </a:lnSpc>
              <a:spcBef>
                <a:spcPts val="1400"/>
              </a:spcBef>
              <a:spcAft>
                <a:spcPts val="0"/>
              </a:spcAft>
              <a:buClr>
                <a:schemeClr val="dk1"/>
              </a:buClr>
              <a:buSzPts val="2000"/>
              <a:buFont typeface="Arial"/>
              <a:buNone/>
            </a:pPr>
            <a:r>
              <a:t/>
            </a:r>
            <a:endParaRPr b="0" i="0" sz="2000" u="none" cap="none" strike="noStrike">
              <a:solidFill>
                <a:srgbClr val="3F3F3F"/>
              </a:solidFill>
              <a:latin typeface="Arial"/>
              <a:ea typeface="Arial"/>
              <a:cs typeface="Arial"/>
              <a:sym typeface="Arial"/>
            </a:endParaRPr>
          </a:p>
        </p:txBody>
      </p:sp>
      <p:pic>
        <p:nvPicPr>
          <p:cNvPr id="483" name="Google Shape;483;p28"/>
          <p:cNvPicPr preferRelativeResize="0"/>
          <p:nvPr/>
        </p:nvPicPr>
        <p:blipFill rotWithShape="1">
          <a:blip r:embed="rId3">
            <a:alphaModFix/>
          </a:blip>
          <a:srcRect b="0" l="0" r="0" t="0"/>
          <a:stretch/>
        </p:blipFill>
        <p:spPr>
          <a:xfrm>
            <a:off x="363793" y="3686473"/>
            <a:ext cx="5919019" cy="2737546"/>
          </a:xfrm>
          <a:prstGeom prst="rect">
            <a:avLst/>
          </a:prstGeom>
          <a:noFill/>
          <a:ln>
            <a:noFill/>
          </a:ln>
        </p:spPr>
      </p:pic>
      <p:pic>
        <p:nvPicPr>
          <p:cNvPr id="484" name="Google Shape;484;p28"/>
          <p:cNvPicPr preferRelativeResize="0"/>
          <p:nvPr/>
        </p:nvPicPr>
        <p:blipFill rotWithShape="1">
          <a:blip r:embed="rId4">
            <a:alphaModFix/>
          </a:blip>
          <a:srcRect b="0" l="0" r="0" t="0"/>
          <a:stretch/>
        </p:blipFill>
        <p:spPr>
          <a:xfrm>
            <a:off x="6852549" y="902340"/>
            <a:ext cx="5339451" cy="559050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29"/>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công nghệ sử dụng</a:t>
            </a:r>
            <a:endParaRPr sz="2800"/>
          </a:p>
        </p:txBody>
      </p:sp>
      <p:sp>
        <p:nvSpPr>
          <p:cNvPr id="492" name="Google Shape;492;p29"/>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493" name="Google Shape;493;p29"/>
          <p:cNvGrpSpPr/>
          <p:nvPr/>
        </p:nvGrpSpPr>
        <p:grpSpPr>
          <a:xfrm>
            <a:off x="305334" y="924380"/>
            <a:ext cx="3411260" cy="695565"/>
            <a:chOff x="0" y="22040"/>
            <a:chExt cx="3411260" cy="695565"/>
          </a:xfrm>
        </p:grpSpPr>
        <p:sp>
          <p:nvSpPr>
            <p:cNvPr id="494" name="Google Shape;494;p29"/>
            <p:cNvSpPr/>
            <p:nvPr/>
          </p:nvSpPr>
          <p:spPr>
            <a:xfrm>
              <a:off x="0" y="22040"/>
              <a:ext cx="3411260" cy="695565"/>
            </a:xfrm>
            <a:prstGeom prst="roundRect">
              <a:avLst>
                <a:gd fmla="val 16667" name="adj"/>
              </a:avLst>
            </a:prstGeom>
            <a:solidFill>
              <a:srgbClr val="00B05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9"/>
            <p:cNvSpPr txBox="1"/>
            <p:nvPr/>
          </p:nvSpPr>
          <p:spPr>
            <a:xfrm>
              <a:off x="33955" y="55995"/>
              <a:ext cx="3343350" cy="627655"/>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b="1" lang="en-US" sz="2900">
                  <a:solidFill>
                    <a:schemeClr val="lt1"/>
                  </a:solidFill>
                  <a:latin typeface="Calibri"/>
                  <a:ea typeface="Calibri"/>
                  <a:cs typeface="Calibri"/>
                  <a:sym typeface="Calibri"/>
                </a:rPr>
                <a:t>Hệ Thống Front-end </a:t>
              </a:r>
              <a:endParaRPr sz="2900">
                <a:solidFill>
                  <a:schemeClr val="lt1"/>
                </a:solidFill>
                <a:latin typeface="Calibri"/>
                <a:ea typeface="Calibri"/>
                <a:cs typeface="Calibri"/>
                <a:sym typeface="Calibri"/>
              </a:endParaRPr>
            </a:p>
          </p:txBody>
        </p:sp>
      </p:grpSp>
      <p:sp>
        <p:nvSpPr>
          <p:cNvPr id="496" name="Google Shape;496;p29"/>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497" name="Google Shape;497;p29"/>
          <p:cNvSpPr txBox="1"/>
          <p:nvPr/>
        </p:nvSpPr>
        <p:spPr>
          <a:xfrm>
            <a:off x="2241755" y="3057831"/>
            <a:ext cx="2163097" cy="10225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498" name="Google Shape;498;p29"/>
          <p:cNvSpPr txBox="1"/>
          <p:nvPr/>
        </p:nvSpPr>
        <p:spPr>
          <a:xfrm>
            <a:off x="305333" y="1779316"/>
            <a:ext cx="11676075" cy="454938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F3F3F"/>
              </a:buClr>
              <a:buSzPts val="2000"/>
              <a:buFont typeface="Arial"/>
              <a:buNone/>
            </a:pPr>
            <a:r>
              <a:rPr b="1" i="0" lang="en-US" sz="2000" u="none" cap="none" strike="noStrike">
                <a:solidFill>
                  <a:srgbClr val="3F3F3F"/>
                </a:solidFill>
                <a:latin typeface="Arial"/>
                <a:ea typeface="Arial"/>
                <a:cs typeface="Arial"/>
                <a:sym typeface="Arial"/>
              </a:rPr>
              <a:t>NextJS:</a:t>
            </a:r>
            <a:r>
              <a:rPr b="0" i="0" lang="en-US" sz="2000" u="none" cap="none" strike="noStrike">
                <a:solidFill>
                  <a:srgbClr val="3F3F3F"/>
                </a:solidFill>
                <a:latin typeface="Arial"/>
                <a:ea typeface="Arial"/>
                <a:cs typeface="Arial"/>
                <a:sym typeface="Arial"/>
              </a:rPr>
              <a:t> là một khung phát triển web dựa trên React, được thiết kế để đơn giản hóa việc xây dựng các ứng dụng web hiện đại, đặc biệt là các trang web tĩnh. NextJS cũng cung cấp một cấu trúc dự án rõ ràng, hỗ trợ server-side rendering, static site generation và nhiều tính năng khác giúp cải thiện hiệu suất cũng như trải nghiệm người dùng.</a:t>
            </a:r>
            <a:endParaRPr b="0" i="0" sz="2000" u="none" cap="none" strike="noStrike">
              <a:solidFill>
                <a:srgbClr val="3F3F3F"/>
              </a:solidFill>
              <a:latin typeface="Arial"/>
              <a:ea typeface="Arial"/>
              <a:cs typeface="Arial"/>
              <a:sym typeface="Arial"/>
            </a:endParaRPr>
          </a:p>
          <a:p>
            <a:pPr indent="0" lvl="0" marL="0" marR="0" rtl="0" algn="l">
              <a:lnSpc>
                <a:spcPct val="150000"/>
              </a:lnSpc>
              <a:spcBef>
                <a:spcPts val="1400"/>
              </a:spcBef>
              <a:spcAft>
                <a:spcPts val="0"/>
              </a:spcAft>
              <a:buClr>
                <a:srgbClr val="3F3F3F"/>
              </a:buClr>
              <a:buSzPts val="2000"/>
              <a:buFont typeface="Arial"/>
              <a:buNone/>
            </a:pPr>
            <a:r>
              <a:rPr b="1" lang="en-US" sz="2000">
                <a:solidFill>
                  <a:srgbClr val="3F3F3F"/>
                </a:solidFill>
                <a:latin typeface="Arial"/>
                <a:ea typeface="Arial"/>
                <a:cs typeface="Arial"/>
                <a:sym typeface="Arial"/>
              </a:rPr>
              <a:t>TailwindCSS:</a:t>
            </a:r>
            <a:r>
              <a:rPr lang="en-US" sz="2000">
                <a:solidFill>
                  <a:srgbClr val="3F3F3F"/>
                </a:solidFill>
                <a:latin typeface="Arial"/>
                <a:ea typeface="Arial"/>
                <a:cs typeface="Arial"/>
                <a:sym typeface="Arial"/>
              </a:rPr>
              <a:t> Tailwind CSS là một framework CSS utility-first, chuyên tập trung vào việc sử dụng các lớp tiện ích nhỏ để xây dựng giao diện người dùng một cách nhanh chóng và linh hoạt. Khác với các framework như Bootstrap, Tailwind không cung cấp các thành phần sẵn mà thay vào đó sẽ cung cấp hàng trăm lớp CSS để bạn tự thiết kế giao diện.</a:t>
            </a:r>
            <a:endParaRPr b="0" i="0" sz="2000" u="none" cap="none" strike="noStrike">
              <a:solidFill>
                <a:srgbClr val="3F3F3F"/>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2000"/>
              <a:buFont typeface="Arial"/>
              <a:buNone/>
            </a:pPr>
            <a:r>
              <a:t/>
            </a:r>
            <a:endParaRPr b="0" i="0" sz="2000" u="none" cap="none" strike="noStrike">
              <a:solidFill>
                <a:srgbClr val="3F3F3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a:off x="1034473" y="55983"/>
            <a:ext cx="10085811" cy="62524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Arial"/>
              <a:buNone/>
            </a:pPr>
            <a:r>
              <a:rPr lang="en-US"/>
              <a:t>Giới Thiệu</a:t>
            </a:r>
            <a:endParaRPr/>
          </a:p>
        </p:txBody>
      </p:sp>
      <p:pic>
        <p:nvPicPr>
          <p:cNvPr id="117" name="Google Shape;117;p3"/>
          <p:cNvPicPr preferRelativeResize="0"/>
          <p:nvPr/>
        </p:nvPicPr>
        <p:blipFill rotWithShape="1">
          <a:blip r:embed="rId3">
            <a:alphaModFix/>
          </a:blip>
          <a:srcRect b="0" l="0" r="0" t="0"/>
          <a:stretch/>
        </p:blipFill>
        <p:spPr>
          <a:xfrm>
            <a:off x="5368413" y="1238865"/>
            <a:ext cx="6550526" cy="4891130"/>
          </a:xfrm>
          <a:prstGeom prst="rect">
            <a:avLst/>
          </a:prstGeom>
          <a:noFill/>
          <a:ln>
            <a:noFill/>
          </a:ln>
        </p:spPr>
      </p:pic>
      <p:sp>
        <p:nvSpPr>
          <p:cNvPr id="118" name="Google Shape;118;p3"/>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9" name="Google Shape;119;p3"/>
          <p:cNvSpPr txBox="1"/>
          <p:nvPr/>
        </p:nvSpPr>
        <p:spPr>
          <a:xfrm>
            <a:off x="127819" y="904577"/>
            <a:ext cx="5702710" cy="5412358"/>
          </a:xfrm>
          <a:prstGeom prst="rect">
            <a:avLst/>
          </a:prstGeom>
          <a:noFill/>
          <a:ln>
            <a:noFill/>
          </a:ln>
        </p:spPr>
        <p:txBody>
          <a:bodyPr anchorCtr="0" anchor="t" bIns="45700" lIns="0" spcFirstLastPara="1" rIns="0" wrap="square" tIns="45700">
            <a:normAutofit fontScale="92500" lnSpcReduction="20000"/>
          </a:bodyPr>
          <a:lstStyle/>
          <a:p>
            <a:pPr indent="0" lvl="0" marL="0" marR="0" rtl="0" algn="l">
              <a:lnSpc>
                <a:spcPct val="90000"/>
              </a:lnSpc>
              <a:spcBef>
                <a:spcPts val="0"/>
              </a:spcBef>
              <a:spcAft>
                <a:spcPts val="0"/>
              </a:spcAft>
              <a:buClr>
                <a:srgbClr val="3F3F3F"/>
              </a:buClr>
              <a:buSzPct val="100000"/>
              <a:buFont typeface="Arial"/>
              <a:buNone/>
            </a:pPr>
            <a:r>
              <a:rPr b="1" lang="en-US" sz="2400">
                <a:solidFill>
                  <a:srgbClr val="3F3F3F"/>
                </a:solidFill>
                <a:latin typeface="Arial"/>
                <a:ea typeface="Arial"/>
                <a:cs typeface="Arial"/>
                <a:sym typeface="Arial"/>
              </a:rPr>
              <a:t>2. Dẫn chứng cụ thể </a:t>
            </a:r>
            <a:endParaRPr/>
          </a:p>
          <a:p>
            <a:pPr indent="-228600" lvl="0" marL="228600" marR="0" rtl="0" algn="l">
              <a:lnSpc>
                <a:spcPct val="90000"/>
              </a:lnSpc>
              <a:spcBef>
                <a:spcPts val="1400"/>
              </a:spcBef>
              <a:spcAft>
                <a:spcPts val="0"/>
              </a:spcAft>
              <a:buClr>
                <a:srgbClr val="3F3F3F"/>
              </a:buClr>
              <a:buSzPct val="100000"/>
              <a:buFont typeface="Noto Sans Symbols"/>
              <a:buChar char="❑"/>
            </a:pPr>
            <a:r>
              <a:rPr b="1" lang="en-US" sz="2400">
                <a:solidFill>
                  <a:srgbClr val="3F3F3F"/>
                </a:solidFill>
                <a:latin typeface="Arial"/>
                <a:ea typeface="Arial"/>
                <a:cs typeface="Arial"/>
                <a:sym typeface="Arial"/>
              </a:rPr>
              <a:t> Giá trị giải trí</a:t>
            </a:r>
            <a:endParaRPr/>
          </a:p>
          <a:p>
            <a:pPr indent="-257175" lvl="1" marL="457200" marR="0" rtl="0" algn="l">
              <a:lnSpc>
                <a:spcPct val="150000"/>
              </a:lnSpc>
              <a:spcBef>
                <a:spcPts val="400"/>
              </a:spcBef>
              <a:spcAft>
                <a:spcPts val="0"/>
              </a:spcAft>
              <a:buClr>
                <a:srgbClr val="3F3F3F"/>
              </a:buClr>
              <a:buSzPct val="100000"/>
              <a:buFont typeface="Noto Sans Symbols"/>
              <a:buChar char="✔"/>
            </a:pPr>
            <a:r>
              <a:rPr b="0" i="0" lang="en-US" sz="2000" u="none" cap="none" strike="noStrike">
                <a:solidFill>
                  <a:srgbClr val="3F3F3F"/>
                </a:solidFill>
                <a:latin typeface="Arial"/>
                <a:ea typeface="Arial"/>
                <a:cs typeface="Arial"/>
                <a:sym typeface="Arial"/>
              </a:rPr>
              <a:t> </a:t>
            </a:r>
            <a:r>
              <a:rPr b="0" i="0" lang="en-US" sz="2200" u="none" cap="none" strike="noStrike">
                <a:solidFill>
                  <a:srgbClr val="3F3F3F"/>
                </a:solidFill>
                <a:latin typeface="Arial"/>
                <a:ea typeface="Arial"/>
                <a:cs typeface="Arial"/>
                <a:sym typeface="Arial"/>
              </a:rPr>
              <a:t>Năm 2023, trang Newzoo đã ghi nhận sự phát triển vượt bậc với tổng doanh thu toàn cầu tính riêng ngành công nghiệp game đạt 184,0 tỷ USD, tăng 0,6% so với năm 2022</a:t>
            </a:r>
            <a:endParaRPr b="0" i="0" sz="2200" u="none" cap="none" strike="noStrike">
              <a:solidFill>
                <a:srgbClr val="3F3F3F"/>
              </a:solidFill>
              <a:latin typeface="Arial"/>
              <a:ea typeface="Arial"/>
              <a:cs typeface="Arial"/>
              <a:sym typeface="Arial"/>
            </a:endParaRPr>
          </a:p>
          <a:p>
            <a:pPr indent="0" lvl="1" marL="200025" marR="0" rtl="0" algn="l">
              <a:lnSpc>
                <a:spcPct val="90000"/>
              </a:lnSpc>
              <a:spcBef>
                <a:spcPts val="600"/>
              </a:spcBef>
              <a:spcAft>
                <a:spcPts val="0"/>
              </a:spcAft>
              <a:buClr>
                <a:srgbClr val="3F3F3F"/>
              </a:buClr>
              <a:buSzPct val="100000"/>
              <a:buFont typeface="Noto Sans Symbols"/>
              <a:buNone/>
            </a:pPr>
            <a:r>
              <a:t/>
            </a:r>
            <a:endParaRPr b="0" i="0" sz="2200" u="none" cap="none" strike="noStrike">
              <a:solidFill>
                <a:srgbClr val="3F3F3F"/>
              </a:solidFill>
              <a:latin typeface="Arial"/>
              <a:ea typeface="Arial"/>
              <a:cs typeface="Arial"/>
              <a:sym typeface="Arial"/>
            </a:endParaRPr>
          </a:p>
          <a:p>
            <a:pPr indent="-228600" lvl="0" marL="228600" marR="0" rtl="0" algn="l">
              <a:lnSpc>
                <a:spcPct val="90000"/>
              </a:lnSpc>
              <a:spcBef>
                <a:spcPts val="1600"/>
              </a:spcBef>
              <a:spcAft>
                <a:spcPts val="0"/>
              </a:spcAft>
              <a:buClr>
                <a:srgbClr val="3F3F3F"/>
              </a:buClr>
              <a:buSzPct val="100000"/>
              <a:buFont typeface="Noto Sans Symbols"/>
              <a:buChar char="❑"/>
            </a:pPr>
            <a:r>
              <a:rPr b="1" lang="en-US" sz="2400">
                <a:solidFill>
                  <a:srgbClr val="3F3F3F"/>
                </a:solidFill>
                <a:latin typeface="Arial"/>
                <a:ea typeface="Arial"/>
                <a:cs typeface="Arial"/>
                <a:sym typeface="Arial"/>
              </a:rPr>
              <a:t> Giá trị giáo dục</a:t>
            </a:r>
            <a:endParaRPr/>
          </a:p>
          <a:p>
            <a:pPr indent="-257175" lvl="1" marL="457200" marR="0" rtl="0" algn="l">
              <a:lnSpc>
                <a:spcPct val="160000"/>
              </a:lnSpc>
              <a:spcBef>
                <a:spcPts val="400"/>
              </a:spcBef>
              <a:spcAft>
                <a:spcPts val="0"/>
              </a:spcAft>
              <a:buClr>
                <a:srgbClr val="3F3F3F"/>
              </a:buClr>
              <a:buSzPct val="100000"/>
              <a:buFont typeface="Noto Sans Symbols"/>
              <a:buChar char="✔"/>
            </a:pPr>
            <a:r>
              <a:rPr b="0" i="0" lang="en-US" sz="2200" u="none" cap="none" strike="noStrike">
                <a:solidFill>
                  <a:srgbClr val="3F3F3F"/>
                </a:solidFill>
                <a:latin typeface="Arial"/>
                <a:ea typeface="Arial"/>
                <a:cs typeface="Arial"/>
                <a:sym typeface="Arial"/>
              </a:rPr>
              <a:t> Theo báo cáo của EdTechReview (2022) việc sử dụng game hóa trong giáo dục đã giúp tăng mức độ tương tác của học sinh lên đến 60% so với phương pháp giảng dạy truyền thống. </a:t>
            </a:r>
            <a:endParaRPr b="0" i="0" sz="2200" u="none" cap="none" strike="noStrike">
              <a:solidFill>
                <a:srgbClr val="3F3F3F"/>
              </a:solidFill>
              <a:latin typeface="Arial"/>
              <a:ea typeface="Arial"/>
              <a:cs typeface="Arial"/>
              <a:sym typeface="Arial"/>
            </a:endParaRPr>
          </a:p>
        </p:txBody>
      </p:sp>
      <p:sp>
        <p:nvSpPr>
          <p:cNvPr id="120" name="Google Shape;120;p3"/>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0"/>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công nghệ sử dụng</a:t>
            </a:r>
            <a:endParaRPr sz="2800"/>
          </a:p>
        </p:txBody>
      </p:sp>
      <p:sp>
        <p:nvSpPr>
          <p:cNvPr id="506" name="Google Shape;506;p30"/>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507" name="Google Shape;507;p30"/>
          <p:cNvGrpSpPr/>
          <p:nvPr/>
        </p:nvGrpSpPr>
        <p:grpSpPr>
          <a:xfrm>
            <a:off x="305334" y="924380"/>
            <a:ext cx="2359208" cy="695565"/>
            <a:chOff x="0" y="22040"/>
            <a:chExt cx="2359208" cy="695565"/>
          </a:xfrm>
        </p:grpSpPr>
        <p:sp>
          <p:nvSpPr>
            <p:cNvPr id="508" name="Google Shape;508;p30"/>
            <p:cNvSpPr/>
            <p:nvPr/>
          </p:nvSpPr>
          <p:spPr>
            <a:xfrm>
              <a:off x="0" y="22040"/>
              <a:ext cx="2359208" cy="695565"/>
            </a:xfrm>
            <a:prstGeom prst="roundRect">
              <a:avLst>
                <a:gd fmla="val 16667" name="adj"/>
              </a:avLst>
            </a:prstGeom>
            <a:solidFill>
              <a:srgbClr val="00B05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0"/>
            <p:cNvSpPr txBox="1"/>
            <p:nvPr/>
          </p:nvSpPr>
          <p:spPr>
            <a:xfrm>
              <a:off x="33955" y="55995"/>
              <a:ext cx="2291298" cy="627655"/>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b="1" lang="en-US" sz="2900">
                  <a:solidFill>
                    <a:schemeClr val="lt1"/>
                  </a:solidFill>
                  <a:latin typeface="Calibri"/>
                  <a:ea typeface="Calibri"/>
                  <a:cs typeface="Calibri"/>
                  <a:sym typeface="Calibri"/>
                </a:rPr>
                <a:t>Công nghệ AI </a:t>
              </a:r>
              <a:endParaRPr sz="2900">
                <a:solidFill>
                  <a:schemeClr val="lt1"/>
                </a:solidFill>
                <a:latin typeface="Calibri"/>
                <a:ea typeface="Calibri"/>
                <a:cs typeface="Calibri"/>
                <a:sym typeface="Calibri"/>
              </a:endParaRPr>
            </a:p>
          </p:txBody>
        </p:sp>
      </p:grpSp>
      <p:sp>
        <p:nvSpPr>
          <p:cNvPr id="510" name="Google Shape;510;p30"/>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511" name="Google Shape;511;p30"/>
          <p:cNvSpPr txBox="1"/>
          <p:nvPr/>
        </p:nvSpPr>
        <p:spPr>
          <a:xfrm>
            <a:off x="2241755" y="3057831"/>
            <a:ext cx="2163097" cy="10225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512" name="Google Shape;512;p30"/>
          <p:cNvSpPr txBox="1"/>
          <p:nvPr/>
        </p:nvSpPr>
        <p:spPr>
          <a:xfrm>
            <a:off x="305333" y="1779316"/>
            <a:ext cx="11676075" cy="444679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3F3F3F"/>
              </a:buClr>
              <a:buSzPts val="2000"/>
              <a:buFont typeface="Arial"/>
              <a:buNone/>
            </a:pPr>
            <a:r>
              <a:rPr b="1" i="0" lang="en-US" sz="2000" u="none" cap="none" strike="noStrike">
                <a:solidFill>
                  <a:srgbClr val="3F3F3F"/>
                </a:solidFill>
                <a:latin typeface="Arial"/>
                <a:ea typeface="Arial"/>
                <a:cs typeface="Arial"/>
                <a:sym typeface="Arial"/>
              </a:rPr>
              <a:t>OpenAI ChatGPT-4o:</a:t>
            </a:r>
            <a:r>
              <a:rPr b="0" i="0" lang="en-US" sz="2000" u="none" cap="none" strike="noStrike">
                <a:solidFill>
                  <a:srgbClr val="3F3F3F"/>
                </a:solidFill>
                <a:latin typeface="Arial"/>
                <a:ea typeface="Arial"/>
                <a:cs typeface="Arial"/>
                <a:sym typeface="Arial"/>
              </a:rPr>
              <a:t> là một mô hình ngôn ngữ tiên tiến được phát triển bởi OpenAI, chuyên cung cấp các dịch vụ hỗ trợ giao tiếp dựa trên trí tuệ nhân tạo. ChatGPT có thể áp dụng trong nhiều lĩnh vực như giáo dục, chăm sóc khách hàng, phát triển phần mềm và nghiên cứu khoa học giúp tối ưu hóa quy trình làm việc, cải thiện trải nghiệm người dùng và hỗ trợ sáng tạo nội dung.</a:t>
            </a:r>
            <a:endParaRPr b="0" i="0" sz="2000" u="none" cap="none" strike="noStrike">
              <a:solidFill>
                <a:srgbClr val="3F3F3F"/>
              </a:solidFill>
              <a:latin typeface="Arial"/>
              <a:ea typeface="Arial"/>
              <a:cs typeface="Arial"/>
              <a:sym typeface="Arial"/>
            </a:endParaRPr>
          </a:p>
          <a:p>
            <a:pPr indent="-342900" lvl="0" marL="342900" marR="0" rtl="0" algn="l">
              <a:lnSpc>
                <a:spcPct val="150000"/>
              </a:lnSpc>
              <a:spcBef>
                <a:spcPts val="1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Khả năng xử lý</a:t>
            </a:r>
            <a:endParaRPr/>
          </a:p>
          <a:p>
            <a:pPr indent="-342900" lvl="0" marL="342900" marR="0" rtl="0" algn="l">
              <a:lnSpc>
                <a:spcPct val="150000"/>
              </a:lnSpc>
              <a:spcBef>
                <a:spcPts val="1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Khả năng học tập nâng cao</a:t>
            </a:r>
            <a:endParaRPr/>
          </a:p>
          <a:p>
            <a:pPr indent="-342900" lvl="0" marL="342900" marR="0" rtl="0" algn="l">
              <a:lnSpc>
                <a:spcPct val="150000"/>
              </a:lnSpc>
              <a:spcBef>
                <a:spcPts val="1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Hỗ trợ sáng tạo</a:t>
            </a:r>
            <a:endParaRPr/>
          </a:p>
          <a:p>
            <a:pPr indent="0" lvl="0" marL="0" marR="0" rtl="0" algn="l">
              <a:lnSpc>
                <a:spcPct val="150000"/>
              </a:lnSpc>
              <a:spcBef>
                <a:spcPts val="1400"/>
              </a:spcBef>
              <a:spcAft>
                <a:spcPts val="0"/>
              </a:spcAft>
              <a:buClr>
                <a:schemeClr val="dk1"/>
              </a:buClr>
              <a:buSzPts val="2000"/>
              <a:buFont typeface="Arial"/>
              <a:buNone/>
            </a:pPr>
            <a:r>
              <a:t/>
            </a:r>
            <a:endParaRPr b="0" i="0" sz="2000" u="none" cap="none" strike="noStrike">
              <a:solidFill>
                <a:srgbClr val="3F3F3F"/>
              </a:solidFill>
              <a:latin typeface="Arial"/>
              <a:ea typeface="Arial"/>
              <a:cs typeface="Arial"/>
              <a:sym typeface="Arial"/>
            </a:endParaRPr>
          </a:p>
        </p:txBody>
      </p:sp>
      <p:pic>
        <p:nvPicPr>
          <p:cNvPr id="513" name="Google Shape;513;p30"/>
          <p:cNvPicPr preferRelativeResize="0"/>
          <p:nvPr/>
        </p:nvPicPr>
        <p:blipFill rotWithShape="1">
          <a:blip r:embed="rId3">
            <a:alphaModFix/>
          </a:blip>
          <a:srcRect b="0" l="0" r="0" t="0"/>
          <a:stretch/>
        </p:blipFill>
        <p:spPr>
          <a:xfrm>
            <a:off x="4693271" y="3699682"/>
            <a:ext cx="6999717" cy="2526429"/>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1"/>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Cách thực hiện</a:t>
            </a:r>
            <a:endParaRPr sz="2800"/>
          </a:p>
        </p:txBody>
      </p:sp>
      <p:sp>
        <p:nvSpPr>
          <p:cNvPr id="521" name="Google Shape;521;p31"/>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sp>
        <p:nvSpPr>
          <p:cNvPr id="522" name="Google Shape;522;p31"/>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523" name="Google Shape;523;p31"/>
          <p:cNvSpPr txBox="1"/>
          <p:nvPr/>
        </p:nvSpPr>
        <p:spPr>
          <a:xfrm>
            <a:off x="865238" y="130769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24" name="Google Shape;524;p31"/>
          <p:cNvGrpSpPr/>
          <p:nvPr/>
        </p:nvGrpSpPr>
        <p:grpSpPr>
          <a:xfrm>
            <a:off x="1050653" y="1516189"/>
            <a:ext cx="10194095" cy="3606682"/>
            <a:chOff x="684" y="483801"/>
            <a:chExt cx="10194095" cy="3606682"/>
          </a:xfrm>
        </p:grpSpPr>
        <p:sp>
          <p:nvSpPr>
            <p:cNvPr id="525" name="Google Shape;525;p31"/>
            <p:cNvSpPr/>
            <p:nvPr/>
          </p:nvSpPr>
          <p:spPr>
            <a:xfrm>
              <a:off x="5097732" y="1974166"/>
              <a:ext cx="3606683" cy="625953"/>
            </a:xfrm>
            <a:custGeom>
              <a:rect b="b" l="l" r="r" t="t"/>
              <a:pathLst>
                <a:path extrusionOk="0" h="120000" w="120000">
                  <a:moveTo>
                    <a:pt x="0" y="0"/>
                  </a:moveTo>
                  <a:lnTo>
                    <a:pt x="0" y="60000"/>
                  </a:lnTo>
                  <a:lnTo>
                    <a:pt x="120000" y="60000"/>
                  </a:lnTo>
                  <a:lnTo>
                    <a:pt x="120000" y="120000"/>
                  </a:lnTo>
                </a:path>
              </a:pathLst>
            </a:custGeom>
            <a:noFill/>
            <a:ln cap="flat" cmpd="sng" w="15875">
              <a:solidFill>
                <a:srgbClr val="999565"/>
              </a:solidFill>
              <a:prstDash val="solid"/>
              <a:round/>
              <a:headEnd len="sm" w="sm" type="none"/>
              <a:tailEnd len="sm" w="sm" type="none"/>
            </a:ln>
          </p:spPr>
        </p:sp>
        <p:sp>
          <p:nvSpPr>
            <p:cNvPr id="526" name="Google Shape;526;p31"/>
            <p:cNvSpPr/>
            <p:nvPr/>
          </p:nvSpPr>
          <p:spPr>
            <a:xfrm>
              <a:off x="5052012" y="1974166"/>
              <a:ext cx="91440" cy="625953"/>
            </a:xfrm>
            <a:custGeom>
              <a:rect b="b" l="l" r="r" t="t"/>
              <a:pathLst>
                <a:path extrusionOk="0" h="120000" w="120000">
                  <a:moveTo>
                    <a:pt x="60000" y="0"/>
                  </a:moveTo>
                  <a:lnTo>
                    <a:pt x="60000" y="120000"/>
                  </a:lnTo>
                </a:path>
              </a:pathLst>
            </a:custGeom>
            <a:noFill/>
            <a:ln cap="flat" cmpd="sng" w="15875">
              <a:solidFill>
                <a:srgbClr val="999565"/>
              </a:solidFill>
              <a:prstDash val="solid"/>
              <a:round/>
              <a:headEnd len="sm" w="sm" type="none"/>
              <a:tailEnd len="sm" w="sm" type="none"/>
            </a:ln>
          </p:spPr>
        </p:sp>
        <p:sp>
          <p:nvSpPr>
            <p:cNvPr id="527" name="Google Shape;527;p31"/>
            <p:cNvSpPr/>
            <p:nvPr/>
          </p:nvSpPr>
          <p:spPr>
            <a:xfrm>
              <a:off x="1491049" y="1974166"/>
              <a:ext cx="3606683" cy="625953"/>
            </a:xfrm>
            <a:custGeom>
              <a:rect b="b" l="l" r="r" t="t"/>
              <a:pathLst>
                <a:path extrusionOk="0" h="120000" w="120000">
                  <a:moveTo>
                    <a:pt x="120000" y="0"/>
                  </a:moveTo>
                  <a:lnTo>
                    <a:pt x="120000" y="60000"/>
                  </a:lnTo>
                  <a:lnTo>
                    <a:pt x="0" y="60000"/>
                  </a:lnTo>
                  <a:lnTo>
                    <a:pt x="0" y="120000"/>
                  </a:lnTo>
                </a:path>
              </a:pathLst>
            </a:custGeom>
            <a:noFill/>
            <a:ln cap="flat" cmpd="sng" w="15875">
              <a:solidFill>
                <a:srgbClr val="999565"/>
              </a:solidFill>
              <a:prstDash val="solid"/>
              <a:round/>
              <a:headEnd len="sm" w="sm" type="none"/>
              <a:tailEnd len="sm" w="sm" type="none"/>
            </a:ln>
          </p:spPr>
        </p:sp>
        <p:sp>
          <p:nvSpPr>
            <p:cNvPr id="528" name="Google Shape;528;p31"/>
            <p:cNvSpPr/>
            <p:nvPr/>
          </p:nvSpPr>
          <p:spPr>
            <a:xfrm>
              <a:off x="4352550" y="483801"/>
              <a:ext cx="1490364" cy="1490364"/>
            </a:xfrm>
            <a:prstGeom prst="arc">
              <a:avLst>
                <a:gd fmla="val 13200000" name="adj1"/>
                <a:gd fmla="val 19200000" name="adj2"/>
              </a:avLst>
            </a:prstGeom>
            <a:noFill/>
            <a:ln cap="flat" cmpd="sng" w="15875">
              <a:solidFill>
                <a:srgbClr val="9995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p:nvPr/>
          </p:nvSpPr>
          <p:spPr>
            <a:xfrm>
              <a:off x="4352550" y="483801"/>
              <a:ext cx="1490364" cy="1490364"/>
            </a:xfrm>
            <a:prstGeom prst="arc">
              <a:avLst>
                <a:gd fmla="val 2400000" name="adj1"/>
                <a:gd fmla="val 8400000" name="adj2"/>
              </a:avLst>
            </a:prstGeom>
            <a:noFill/>
            <a:ln cap="flat" cmpd="sng" w="15875">
              <a:solidFill>
                <a:srgbClr val="9995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1"/>
            <p:cNvSpPr/>
            <p:nvPr/>
          </p:nvSpPr>
          <p:spPr>
            <a:xfrm>
              <a:off x="3607367" y="752067"/>
              <a:ext cx="2980729" cy="953833"/>
            </a:xfrm>
            <a:prstGeom prst="rect">
              <a:avLst/>
            </a:prstGeom>
            <a:no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1"/>
            <p:cNvSpPr txBox="1"/>
            <p:nvPr/>
          </p:nvSpPr>
          <p:spPr>
            <a:xfrm>
              <a:off x="3607367" y="752067"/>
              <a:ext cx="2980729" cy="953833"/>
            </a:xfrm>
            <a:prstGeom prst="rect">
              <a:avLst/>
            </a:prstGeom>
            <a:noFill/>
            <a:ln>
              <a:noFill/>
            </a:ln>
          </p:spPr>
          <p:txBody>
            <a:bodyPr anchorCtr="0" anchor="ctr" bIns="19675" lIns="19675" spcFirstLastPara="1" rIns="19675" wrap="square" tIns="19675">
              <a:noAutofit/>
            </a:bodyPr>
            <a:lstStyle/>
            <a:p>
              <a:pPr indent="0" lvl="0" marL="0" marR="0" rtl="0" algn="ctr">
                <a:lnSpc>
                  <a:spcPct val="90000"/>
                </a:lnSpc>
                <a:spcBef>
                  <a:spcPts val="0"/>
                </a:spcBef>
                <a:spcAft>
                  <a:spcPts val="0"/>
                </a:spcAft>
                <a:buClr>
                  <a:schemeClr val="dk1"/>
                </a:buClr>
                <a:buSzPts val="3100"/>
                <a:buFont typeface="Calibri"/>
                <a:buNone/>
              </a:pPr>
              <a:r>
                <a:rPr lang="en-US" sz="3100">
                  <a:solidFill>
                    <a:schemeClr val="dk1"/>
                  </a:solidFill>
                  <a:latin typeface="Calibri"/>
                  <a:ea typeface="Calibri"/>
                  <a:cs typeface="Calibri"/>
                  <a:sym typeface="Calibri"/>
                </a:rPr>
                <a:t>1. Phân tích và lập kế hoạch</a:t>
              </a:r>
              <a:endParaRPr/>
            </a:p>
          </p:txBody>
        </p:sp>
        <p:sp>
          <p:nvSpPr>
            <p:cNvPr id="532" name="Google Shape;532;p31"/>
            <p:cNvSpPr/>
            <p:nvPr/>
          </p:nvSpPr>
          <p:spPr>
            <a:xfrm>
              <a:off x="745866" y="2600119"/>
              <a:ext cx="1490364" cy="1490364"/>
            </a:xfrm>
            <a:prstGeom prst="arc">
              <a:avLst>
                <a:gd fmla="val 13200000" name="adj1"/>
                <a:gd fmla="val 19200000" name="adj2"/>
              </a:avLst>
            </a:prstGeom>
            <a:noFill/>
            <a:ln cap="flat" cmpd="sng" w="15875">
              <a:solidFill>
                <a:srgbClr val="9995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1"/>
            <p:cNvSpPr/>
            <p:nvPr/>
          </p:nvSpPr>
          <p:spPr>
            <a:xfrm>
              <a:off x="745866" y="2600119"/>
              <a:ext cx="1490364" cy="1490364"/>
            </a:xfrm>
            <a:prstGeom prst="arc">
              <a:avLst>
                <a:gd fmla="val 2400000" name="adj1"/>
                <a:gd fmla="val 8400000" name="adj2"/>
              </a:avLst>
            </a:prstGeom>
            <a:noFill/>
            <a:ln cap="flat" cmpd="sng" w="15875">
              <a:solidFill>
                <a:srgbClr val="9995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1"/>
            <p:cNvSpPr/>
            <p:nvPr/>
          </p:nvSpPr>
          <p:spPr>
            <a:xfrm>
              <a:off x="684" y="2868385"/>
              <a:ext cx="2980729" cy="953833"/>
            </a:xfrm>
            <a:prstGeom prst="rect">
              <a:avLst/>
            </a:prstGeom>
            <a:no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1"/>
            <p:cNvSpPr txBox="1"/>
            <p:nvPr/>
          </p:nvSpPr>
          <p:spPr>
            <a:xfrm>
              <a:off x="684" y="2868385"/>
              <a:ext cx="2980729" cy="953833"/>
            </a:xfrm>
            <a:prstGeom prst="rect">
              <a:avLst/>
            </a:prstGeom>
            <a:noFill/>
            <a:ln>
              <a:noFill/>
            </a:ln>
          </p:spPr>
          <p:txBody>
            <a:bodyPr anchorCtr="0" anchor="ctr" bIns="19675" lIns="19675" spcFirstLastPara="1" rIns="19675" wrap="square" tIns="19675">
              <a:noAutofit/>
            </a:bodyPr>
            <a:lstStyle/>
            <a:p>
              <a:pPr indent="0" lvl="0" marL="0" marR="0" rtl="0" algn="ctr">
                <a:lnSpc>
                  <a:spcPct val="90000"/>
                </a:lnSpc>
                <a:spcBef>
                  <a:spcPts val="0"/>
                </a:spcBef>
                <a:spcAft>
                  <a:spcPts val="0"/>
                </a:spcAft>
                <a:buClr>
                  <a:schemeClr val="dk1"/>
                </a:buClr>
                <a:buSzPts val="3100"/>
                <a:buFont typeface="Calibri"/>
                <a:buNone/>
              </a:pPr>
              <a:r>
                <a:rPr lang="en-US" sz="3100">
                  <a:solidFill>
                    <a:schemeClr val="dk1"/>
                  </a:solidFill>
                  <a:latin typeface="Calibri"/>
                  <a:ea typeface="Calibri"/>
                  <a:cs typeface="Calibri"/>
                  <a:sym typeface="Calibri"/>
                </a:rPr>
                <a:t>Xác định yêu cầu dự án</a:t>
              </a:r>
              <a:endParaRPr/>
            </a:p>
          </p:txBody>
        </p:sp>
        <p:sp>
          <p:nvSpPr>
            <p:cNvPr id="536" name="Google Shape;536;p31"/>
            <p:cNvSpPr/>
            <p:nvPr/>
          </p:nvSpPr>
          <p:spPr>
            <a:xfrm>
              <a:off x="4352550" y="2600119"/>
              <a:ext cx="1490364" cy="1490364"/>
            </a:xfrm>
            <a:prstGeom prst="arc">
              <a:avLst>
                <a:gd fmla="val 13200000" name="adj1"/>
                <a:gd fmla="val 19200000" name="adj2"/>
              </a:avLst>
            </a:prstGeom>
            <a:noFill/>
            <a:ln cap="flat" cmpd="sng" w="15875">
              <a:solidFill>
                <a:srgbClr val="9995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1"/>
            <p:cNvSpPr/>
            <p:nvPr/>
          </p:nvSpPr>
          <p:spPr>
            <a:xfrm>
              <a:off x="4352550" y="2600119"/>
              <a:ext cx="1490364" cy="1490364"/>
            </a:xfrm>
            <a:prstGeom prst="arc">
              <a:avLst>
                <a:gd fmla="val 2400000" name="adj1"/>
                <a:gd fmla="val 8400000" name="adj2"/>
              </a:avLst>
            </a:prstGeom>
            <a:noFill/>
            <a:ln cap="flat" cmpd="sng" w="15875">
              <a:solidFill>
                <a:srgbClr val="9995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1"/>
            <p:cNvSpPr/>
            <p:nvPr/>
          </p:nvSpPr>
          <p:spPr>
            <a:xfrm>
              <a:off x="3607367" y="2868385"/>
              <a:ext cx="2980729" cy="953833"/>
            </a:xfrm>
            <a:prstGeom prst="rect">
              <a:avLst/>
            </a:prstGeom>
            <a:no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1"/>
            <p:cNvSpPr txBox="1"/>
            <p:nvPr/>
          </p:nvSpPr>
          <p:spPr>
            <a:xfrm>
              <a:off x="3607367" y="2868385"/>
              <a:ext cx="2980729" cy="953833"/>
            </a:xfrm>
            <a:prstGeom prst="rect">
              <a:avLst/>
            </a:prstGeom>
            <a:noFill/>
            <a:ln>
              <a:noFill/>
            </a:ln>
          </p:spPr>
          <p:txBody>
            <a:bodyPr anchorCtr="0" anchor="ctr" bIns="19675" lIns="19675" spcFirstLastPara="1" rIns="19675" wrap="square" tIns="19675">
              <a:noAutofit/>
            </a:bodyPr>
            <a:lstStyle/>
            <a:p>
              <a:pPr indent="0" lvl="0" marL="0" marR="0" rtl="0" algn="ctr">
                <a:lnSpc>
                  <a:spcPct val="90000"/>
                </a:lnSpc>
                <a:spcBef>
                  <a:spcPts val="0"/>
                </a:spcBef>
                <a:spcAft>
                  <a:spcPts val="0"/>
                </a:spcAft>
                <a:buClr>
                  <a:schemeClr val="dk1"/>
                </a:buClr>
                <a:buSzPts val="3100"/>
                <a:buFont typeface="Calibri"/>
                <a:buNone/>
              </a:pPr>
              <a:r>
                <a:rPr lang="en-US" sz="3100">
                  <a:solidFill>
                    <a:schemeClr val="dk1"/>
                  </a:solidFill>
                  <a:latin typeface="Calibri"/>
                  <a:ea typeface="Calibri"/>
                  <a:cs typeface="Calibri"/>
                  <a:sym typeface="Calibri"/>
                </a:rPr>
                <a:t>Xác định nhóm người dùng cụ thể</a:t>
              </a:r>
              <a:endParaRPr/>
            </a:p>
          </p:txBody>
        </p:sp>
        <p:sp>
          <p:nvSpPr>
            <p:cNvPr id="540" name="Google Shape;540;p31"/>
            <p:cNvSpPr/>
            <p:nvPr/>
          </p:nvSpPr>
          <p:spPr>
            <a:xfrm>
              <a:off x="7959233" y="2600119"/>
              <a:ext cx="1490364" cy="1490364"/>
            </a:xfrm>
            <a:prstGeom prst="arc">
              <a:avLst>
                <a:gd fmla="val 13200000" name="adj1"/>
                <a:gd fmla="val 19200000" name="adj2"/>
              </a:avLst>
            </a:prstGeom>
            <a:noFill/>
            <a:ln cap="flat" cmpd="sng" w="15875">
              <a:solidFill>
                <a:srgbClr val="9995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1"/>
            <p:cNvSpPr/>
            <p:nvPr/>
          </p:nvSpPr>
          <p:spPr>
            <a:xfrm>
              <a:off x="7959233" y="2600119"/>
              <a:ext cx="1490364" cy="1490364"/>
            </a:xfrm>
            <a:prstGeom prst="arc">
              <a:avLst>
                <a:gd fmla="val 2400000" name="adj1"/>
                <a:gd fmla="val 8400000" name="adj2"/>
              </a:avLst>
            </a:prstGeom>
            <a:noFill/>
            <a:ln cap="flat" cmpd="sng" w="15875">
              <a:solidFill>
                <a:srgbClr val="99956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1"/>
            <p:cNvSpPr/>
            <p:nvPr/>
          </p:nvSpPr>
          <p:spPr>
            <a:xfrm>
              <a:off x="7214050" y="2868385"/>
              <a:ext cx="2980729" cy="953833"/>
            </a:xfrm>
            <a:prstGeom prst="rect">
              <a:avLst/>
            </a:prstGeom>
            <a:no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1"/>
            <p:cNvSpPr txBox="1"/>
            <p:nvPr/>
          </p:nvSpPr>
          <p:spPr>
            <a:xfrm>
              <a:off x="7214050" y="2868385"/>
              <a:ext cx="2980729" cy="953833"/>
            </a:xfrm>
            <a:prstGeom prst="rect">
              <a:avLst/>
            </a:prstGeom>
            <a:noFill/>
            <a:ln>
              <a:noFill/>
            </a:ln>
          </p:spPr>
          <p:txBody>
            <a:bodyPr anchorCtr="0" anchor="ctr" bIns="19675" lIns="19675" spcFirstLastPara="1" rIns="19675" wrap="square" tIns="19675">
              <a:noAutofit/>
            </a:bodyPr>
            <a:lstStyle/>
            <a:p>
              <a:pPr indent="0" lvl="0" marL="0" marR="0" rtl="0" algn="ctr">
                <a:lnSpc>
                  <a:spcPct val="90000"/>
                </a:lnSpc>
                <a:spcBef>
                  <a:spcPts val="0"/>
                </a:spcBef>
                <a:spcAft>
                  <a:spcPts val="0"/>
                </a:spcAft>
                <a:buClr>
                  <a:schemeClr val="dk1"/>
                </a:buClr>
                <a:buSzPts val="3100"/>
                <a:buFont typeface="Calibri"/>
                <a:buNone/>
              </a:pPr>
              <a:r>
                <a:rPr lang="en-US" sz="3100">
                  <a:solidFill>
                    <a:schemeClr val="dk1"/>
                  </a:solidFill>
                  <a:latin typeface="Calibri"/>
                  <a:ea typeface="Calibri"/>
                  <a:cs typeface="Calibri"/>
                  <a:sym typeface="Calibri"/>
                </a:rPr>
                <a:t>Xác định lộ trình phát triển</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32"/>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Cách thực hiện</a:t>
            </a:r>
            <a:endParaRPr sz="2800"/>
          </a:p>
        </p:txBody>
      </p:sp>
      <p:sp>
        <p:nvSpPr>
          <p:cNvPr id="551" name="Google Shape;551;p32"/>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sp>
        <p:nvSpPr>
          <p:cNvPr id="552" name="Google Shape;552;p32"/>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553" name="Google Shape;553;p32"/>
          <p:cNvSpPr txBox="1"/>
          <p:nvPr/>
        </p:nvSpPr>
        <p:spPr>
          <a:xfrm>
            <a:off x="865238" y="130769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54" name="Google Shape;554;p32"/>
          <p:cNvGrpSpPr/>
          <p:nvPr/>
        </p:nvGrpSpPr>
        <p:grpSpPr>
          <a:xfrm>
            <a:off x="639097" y="1392099"/>
            <a:ext cx="5191353" cy="4089600"/>
            <a:chOff x="0" y="68611"/>
            <a:chExt cx="5191353" cy="4089600"/>
          </a:xfrm>
        </p:grpSpPr>
        <p:sp>
          <p:nvSpPr>
            <p:cNvPr id="555" name="Google Shape;555;p32"/>
            <p:cNvSpPr/>
            <p:nvPr/>
          </p:nvSpPr>
          <p:spPr>
            <a:xfrm>
              <a:off x="0" y="68611"/>
              <a:ext cx="5191353" cy="576000"/>
            </a:xfrm>
            <a:prstGeom prst="rect">
              <a:avLst/>
            </a:prstGeom>
            <a:solidFill>
              <a:schemeClr val="lt1"/>
            </a:solidFill>
            <a:ln cap="flat" cmpd="sng" w="15875">
              <a:solidFill>
                <a:srgbClr val="CE760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2"/>
            <p:cNvSpPr txBox="1"/>
            <p:nvPr/>
          </p:nvSpPr>
          <p:spPr>
            <a:xfrm>
              <a:off x="0" y="68611"/>
              <a:ext cx="5191353" cy="576000"/>
            </a:xfrm>
            <a:prstGeom prst="rect">
              <a:avLst/>
            </a:prstGeom>
            <a:noFill/>
            <a:ln>
              <a:noFill/>
            </a:ln>
          </p:spPr>
          <p:txBody>
            <a:bodyPr anchorCtr="0" anchor="ctr" bIns="81275" lIns="142225" spcFirstLastPara="1" rIns="142225" wrap="square" tIns="81275">
              <a:noAutofit/>
            </a:bodyPr>
            <a:lstStyle/>
            <a:p>
              <a:pPr indent="0" lvl="0" marL="0" marR="0" rtl="0" algn="ctr">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Xác định yêu cầu dự án</a:t>
              </a:r>
              <a:endParaRPr/>
            </a:p>
          </p:txBody>
        </p:sp>
        <p:sp>
          <p:nvSpPr>
            <p:cNvPr id="557" name="Google Shape;557;p32"/>
            <p:cNvSpPr/>
            <p:nvPr/>
          </p:nvSpPr>
          <p:spPr>
            <a:xfrm>
              <a:off x="0" y="644611"/>
              <a:ext cx="5191353" cy="3513600"/>
            </a:xfrm>
            <a:prstGeom prst="rect">
              <a:avLst/>
            </a:prstGeom>
            <a:solidFill>
              <a:schemeClr val="lt1">
                <a:alpha val="89803"/>
              </a:schemeClr>
            </a:solidFill>
            <a:ln cap="flat" cmpd="sng" w="15875">
              <a:solidFill>
                <a:srgbClr val="E38310">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2"/>
            <p:cNvSpPr txBox="1"/>
            <p:nvPr/>
          </p:nvSpPr>
          <p:spPr>
            <a:xfrm>
              <a:off x="0" y="644611"/>
              <a:ext cx="5191353" cy="3513600"/>
            </a:xfrm>
            <a:prstGeom prst="rect">
              <a:avLst/>
            </a:prstGeom>
            <a:noFill/>
            <a:ln>
              <a:noFill/>
            </a:ln>
          </p:spPr>
          <p:txBody>
            <a:bodyPr anchorCtr="0" anchor="t" bIns="160000" lIns="106675" spcFirstLastPara="1" rIns="142225" wrap="square" tIns="106675">
              <a:noAutofit/>
            </a:bodyPr>
            <a:lstStyle/>
            <a:p>
              <a:pPr indent="-228600" lvl="1" marL="228600" marR="0" rtl="0" algn="l">
                <a:lnSpc>
                  <a:spcPct val="90000"/>
                </a:lnSpc>
                <a:spcBef>
                  <a:spcPts val="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Thực hiện các chức năng chính:</a:t>
              </a:r>
              <a:endParaRPr/>
            </a:p>
            <a:p>
              <a:pPr indent="-228600" lvl="2" marL="4572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AI hỗ trợ lập trình</a:t>
              </a:r>
              <a:endParaRPr/>
            </a:p>
            <a:p>
              <a:pPr indent="-228600" lvl="2" marL="4572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Diễn đàn thảo luận</a:t>
              </a:r>
              <a:endParaRPr/>
            </a:p>
            <a:p>
              <a:pPr indent="-228600" lvl="2" marL="4572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Chia sẻ tài nguyên</a:t>
              </a:r>
              <a:endParaRPr/>
            </a:p>
            <a:p>
              <a:pPr indent="-228600" lvl="2" marL="4572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Quản lý tài khoản và vai trò</a:t>
              </a:r>
              <a:endParaRPr/>
            </a:p>
            <a:p>
              <a:pPr indent="-228600" lvl="1" marL="2286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Nhóm người dùng cụ thể</a:t>
              </a:r>
              <a:endParaRPr/>
            </a:p>
            <a:p>
              <a:pPr indent="-228600" lvl="2" marL="4572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Lập trình viên</a:t>
              </a:r>
              <a:endParaRPr/>
            </a:p>
            <a:p>
              <a:pPr indent="-228600" lvl="2" marL="4572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Indie Developer</a:t>
              </a:r>
              <a:endParaRPr/>
            </a:p>
            <a:p>
              <a:pPr indent="-228600" lvl="2" marL="4572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Học sinh, sinh viên</a:t>
              </a:r>
              <a:endParaRPr/>
            </a:p>
            <a:p>
              <a:pPr indent="-228600" lvl="2" marL="457200" marR="0" rtl="0" algn="l">
                <a:lnSpc>
                  <a:spcPct val="90000"/>
                </a:lnSpc>
                <a:spcBef>
                  <a:spcPts val="300"/>
                </a:spcBef>
                <a:spcAft>
                  <a:spcPts val="0"/>
                </a:spcAft>
                <a:buClr>
                  <a:schemeClr val="dk1"/>
                </a:buClr>
                <a:buSzPts val="2000"/>
                <a:buFont typeface="Calibri"/>
                <a:buChar char="•"/>
              </a:pPr>
              <a:r>
                <a:rPr b="0" i="0" lang="en-US" sz="2000" u="none" cap="none" strike="noStrike">
                  <a:solidFill>
                    <a:schemeClr val="dk1"/>
                  </a:solidFill>
                  <a:latin typeface="Calibri"/>
                  <a:ea typeface="Calibri"/>
                  <a:cs typeface="Calibri"/>
                  <a:sym typeface="Calibri"/>
                </a:rPr>
                <a:t>Những người yêu thích game.</a:t>
              </a:r>
              <a:endParaRPr/>
            </a:p>
          </p:txBody>
        </p:sp>
      </p:grpSp>
      <p:pic>
        <p:nvPicPr>
          <p:cNvPr id="559" name="Google Shape;559;p32"/>
          <p:cNvPicPr preferRelativeResize="0"/>
          <p:nvPr/>
        </p:nvPicPr>
        <p:blipFill rotWithShape="1">
          <a:blip r:embed="rId3">
            <a:alphaModFix/>
          </a:blip>
          <a:srcRect b="0" l="0" r="0" t="0"/>
          <a:stretch/>
        </p:blipFill>
        <p:spPr>
          <a:xfrm>
            <a:off x="6056591" y="1323488"/>
            <a:ext cx="5924819" cy="422682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33"/>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Cách thực hiện</a:t>
            </a:r>
            <a:endParaRPr sz="2800"/>
          </a:p>
        </p:txBody>
      </p:sp>
      <p:sp>
        <p:nvSpPr>
          <p:cNvPr id="567" name="Google Shape;567;p33"/>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sp>
        <p:nvSpPr>
          <p:cNvPr id="568" name="Google Shape;568;p33"/>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569" name="Google Shape;569;p33"/>
          <p:cNvSpPr txBox="1"/>
          <p:nvPr/>
        </p:nvSpPr>
        <p:spPr>
          <a:xfrm>
            <a:off x="865238" y="1307690"/>
            <a:ext cx="18473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70" name="Google Shape;570;p33"/>
          <p:cNvGrpSpPr/>
          <p:nvPr/>
        </p:nvGrpSpPr>
        <p:grpSpPr>
          <a:xfrm>
            <a:off x="210590" y="946855"/>
            <a:ext cx="4479397" cy="695565"/>
            <a:chOff x="0" y="34602"/>
            <a:chExt cx="4479397" cy="695565"/>
          </a:xfrm>
        </p:grpSpPr>
        <p:sp>
          <p:nvSpPr>
            <p:cNvPr id="571" name="Google Shape;571;p33"/>
            <p:cNvSpPr/>
            <p:nvPr/>
          </p:nvSpPr>
          <p:spPr>
            <a:xfrm>
              <a:off x="0" y="34602"/>
              <a:ext cx="4479397" cy="695565"/>
            </a:xfrm>
            <a:prstGeom prst="roundRect">
              <a:avLst>
                <a:gd fmla="val 16667" name="adj"/>
              </a:avLst>
            </a:prstGeom>
            <a:solidFill>
              <a:srgbClr val="7030A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33"/>
            <p:cNvSpPr txBox="1"/>
            <p:nvPr/>
          </p:nvSpPr>
          <p:spPr>
            <a:xfrm>
              <a:off x="33955" y="68557"/>
              <a:ext cx="4411487" cy="627655"/>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lang="en-US" sz="2900">
                  <a:solidFill>
                    <a:schemeClr val="lt1"/>
                  </a:solidFill>
                  <a:latin typeface="Calibri"/>
                  <a:ea typeface="Calibri"/>
                  <a:cs typeface="Calibri"/>
                  <a:sym typeface="Calibri"/>
                </a:rPr>
                <a:t>Xác định lộ trình phát triển</a:t>
              </a:r>
              <a:endParaRPr/>
            </a:p>
          </p:txBody>
        </p:sp>
      </p:grpSp>
      <p:pic>
        <p:nvPicPr>
          <p:cNvPr id="573" name="Google Shape;573;p33"/>
          <p:cNvPicPr preferRelativeResize="0"/>
          <p:nvPr/>
        </p:nvPicPr>
        <p:blipFill rotWithShape="1">
          <a:blip r:embed="rId3">
            <a:alphaModFix/>
          </a:blip>
          <a:srcRect b="0" l="0" r="0" t="0"/>
          <a:stretch/>
        </p:blipFill>
        <p:spPr>
          <a:xfrm>
            <a:off x="210590" y="1865829"/>
            <a:ext cx="5408158" cy="4220632"/>
          </a:xfrm>
          <a:prstGeom prst="rect">
            <a:avLst/>
          </a:prstGeom>
          <a:noFill/>
          <a:ln cap="sq" cmpd="sng" w="190500">
            <a:solidFill>
              <a:srgbClr val="C8C6BD"/>
            </a:solidFill>
            <a:prstDash val="solid"/>
            <a:miter lim="800000"/>
            <a:headEnd len="sm" w="sm" type="none"/>
            <a:tailEnd len="sm" w="sm" type="none"/>
          </a:ln>
          <a:effectLst>
            <a:outerShdw blurRad="254000" rotWithShape="0" algn="bl">
              <a:srgbClr val="000000">
                <a:alpha val="42745"/>
              </a:srgbClr>
            </a:outerShdw>
          </a:effectLst>
        </p:spPr>
      </p:pic>
      <p:grpSp>
        <p:nvGrpSpPr>
          <p:cNvPr id="574" name="Google Shape;574;p33"/>
          <p:cNvGrpSpPr/>
          <p:nvPr/>
        </p:nvGrpSpPr>
        <p:grpSpPr>
          <a:xfrm>
            <a:off x="5852283" y="3016804"/>
            <a:ext cx="6123735" cy="1918703"/>
            <a:chOff x="5391" y="317920"/>
            <a:chExt cx="6123735" cy="1918703"/>
          </a:xfrm>
        </p:grpSpPr>
        <p:sp>
          <p:nvSpPr>
            <p:cNvPr id="575" name="Google Shape;575;p33"/>
            <p:cNvSpPr/>
            <p:nvPr/>
          </p:nvSpPr>
          <p:spPr>
            <a:xfrm>
              <a:off x="5391" y="317920"/>
              <a:ext cx="1611509" cy="1918703"/>
            </a:xfrm>
            <a:prstGeom prst="roundRect">
              <a:avLst>
                <a:gd fmla="val 10000" name="adj"/>
              </a:avLst>
            </a:prstGeom>
            <a:solidFill>
              <a:srgbClr val="2A81D6"/>
            </a:soli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3"/>
            <p:cNvSpPr txBox="1"/>
            <p:nvPr/>
          </p:nvSpPr>
          <p:spPr>
            <a:xfrm>
              <a:off x="52590" y="365119"/>
              <a:ext cx="1517111" cy="1824305"/>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Giai đoạn 1: Xây dựng các tính năng cơ bản (người dùng, diễn đàn, AI hỗ trợ).</a:t>
              </a:r>
              <a:endParaRPr sz="1800">
                <a:solidFill>
                  <a:schemeClr val="lt1"/>
                </a:solidFill>
                <a:latin typeface="Calibri"/>
                <a:ea typeface="Calibri"/>
                <a:cs typeface="Calibri"/>
                <a:sym typeface="Calibri"/>
              </a:endParaRPr>
            </a:p>
          </p:txBody>
        </p:sp>
        <p:sp>
          <p:nvSpPr>
            <p:cNvPr id="577" name="Google Shape;577;p33"/>
            <p:cNvSpPr/>
            <p:nvPr/>
          </p:nvSpPr>
          <p:spPr>
            <a:xfrm>
              <a:off x="1778051" y="1077445"/>
              <a:ext cx="341639" cy="399654"/>
            </a:xfrm>
            <a:prstGeom prst="rightArrow">
              <a:avLst>
                <a:gd fmla="val 60000" name="adj1"/>
                <a:gd fmla="val 50000" name="adj2"/>
              </a:avLst>
            </a:prstGeom>
            <a:solidFill>
              <a:schemeClr val="accent4"/>
            </a:soli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3"/>
            <p:cNvSpPr txBox="1"/>
            <p:nvPr/>
          </p:nvSpPr>
          <p:spPr>
            <a:xfrm>
              <a:off x="1778051" y="1157376"/>
              <a:ext cx="239147" cy="23979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sp>
          <p:nvSpPr>
            <p:cNvPr id="579" name="Google Shape;579;p33"/>
            <p:cNvSpPr/>
            <p:nvPr/>
          </p:nvSpPr>
          <p:spPr>
            <a:xfrm>
              <a:off x="2261504" y="317920"/>
              <a:ext cx="1611509" cy="1918703"/>
            </a:xfrm>
            <a:prstGeom prst="roundRect">
              <a:avLst>
                <a:gd fmla="val 10000" name="adj"/>
              </a:avLst>
            </a:prstGeom>
            <a:solidFill>
              <a:srgbClr val="00B050"/>
            </a:soli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3"/>
            <p:cNvSpPr txBox="1"/>
            <p:nvPr/>
          </p:nvSpPr>
          <p:spPr>
            <a:xfrm>
              <a:off x="2308703" y="365119"/>
              <a:ext cx="1517111" cy="1824305"/>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Giai đoạn 2: Thêm tính năng nâng cao (chia sẻ game, khóa học, quản lý studio).</a:t>
              </a:r>
              <a:endParaRPr sz="1800">
                <a:solidFill>
                  <a:schemeClr val="lt1"/>
                </a:solidFill>
                <a:latin typeface="Calibri"/>
                <a:ea typeface="Calibri"/>
                <a:cs typeface="Calibri"/>
                <a:sym typeface="Calibri"/>
              </a:endParaRPr>
            </a:p>
          </p:txBody>
        </p:sp>
        <p:sp>
          <p:nvSpPr>
            <p:cNvPr id="581" name="Google Shape;581;p33"/>
            <p:cNvSpPr/>
            <p:nvPr/>
          </p:nvSpPr>
          <p:spPr>
            <a:xfrm>
              <a:off x="4034164" y="1077445"/>
              <a:ext cx="341639" cy="399654"/>
            </a:xfrm>
            <a:prstGeom prst="rightArrow">
              <a:avLst>
                <a:gd fmla="val 60000" name="adj1"/>
                <a:gd fmla="val 50000" name="adj2"/>
              </a:avLst>
            </a:prstGeom>
            <a:solidFill>
              <a:schemeClr val="accent4"/>
            </a:soli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3"/>
            <p:cNvSpPr txBox="1"/>
            <p:nvPr/>
          </p:nvSpPr>
          <p:spPr>
            <a:xfrm>
              <a:off x="4034164" y="1157376"/>
              <a:ext cx="239147" cy="239792"/>
            </a:xfrm>
            <a:prstGeom prst="rect">
              <a:avLst/>
            </a:prstGeom>
            <a:noFill/>
            <a:ln>
              <a:noFill/>
            </a:ln>
          </p:spPr>
          <p:txBody>
            <a:bodyPr anchorCtr="0" anchor="ctr" bIns="0" lIns="0" spcFirstLastPara="1" rIns="0" wrap="square" tIns="0">
              <a:noAutofit/>
            </a:bodyPr>
            <a:lstStyle/>
            <a:p>
              <a:pPr indent="0" lvl="0" marL="0" marR="0" rtl="0" algn="ctr">
                <a:lnSpc>
                  <a:spcPct val="90000"/>
                </a:lnSpc>
                <a:spcBef>
                  <a:spcPts val="0"/>
                </a:spcBef>
                <a:spcAft>
                  <a:spcPts val="0"/>
                </a:spcAft>
                <a:buClr>
                  <a:schemeClr val="dk1"/>
                </a:buClr>
                <a:buSzPts val="1400"/>
                <a:buFont typeface="Calibri"/>
                <a:buNone/>
              </a:pPr>
              <a:r>
                <a:t/>
              </a:r>
              <a:endParaRPr sz="1400">
                <a:solidFill>
                  <a:schemeClr val="lt1"/>
                </a:solidFill>
                <a:latin typeface="Calibri"/>
                <a:ea typeface="Calibri"/>
                <a:cs typeface="Calibri"/>
                <a:sym typeface="Calibri"/>
              </a:endParaRPr>
            </a:p>
          </p:txBody>
        </p:sp>
        <p:sp>
          <p:nvSpPr>
            <p:cNvPr id="583" name="Google Shape;583;p33"/>
            <p:cNvSpPr/>
            <p:nvPr/>
          </p:nvSpPr>
          <p:spPr>
            <a:xfrm>
              <a:off x="4517617" y="317920"/>
              <a:ext cx="1611509" cy="1918703"/>
            </a:xfrm>
            <a:prstGeom prst="roundRect">
              <a:avLst>
                <a:gd fmla="val 10000" name="adj"/>
              </a:avLst>
            </a:prstGeom>
            <a:gradFill>
              <a:gsLst>
                <a:gs pos="0">
                  <a:srgbClr val="EF7B00"/>
                </a:gs>
                <a:gs pos="34000">
                  <a:srgbClr val="ED7B00"/>
                </a:gs>
                <a:gs pos="70000">
                  <a:srgbClr val="F67E00"/>
                </a:gs>
                <a:gs pos="100000">
                  <a:srgbClr val="ED8305"/>
                </a:gs>
              </a:gsLst>
              <a:path path="circle">
                <a:fillToRect b="50%" l="50%" r="50%" t="50%"/>
              </a:path>
              <a:tileRect/>
            </a:gra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3"/>
            <p:cNvSpPr txBox="1"/>
            <p:nvPr/>
          </p:nvSpPr>
          <p:spPr>
            <a:xfrm>
              <a:off x="4564816" y="365119"/>
              <a:ext cx="1517111" cy="1824305"/>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Giai đoạn 3: Triển khai, tối ưu hóa và thu thập phản hồi từ người dùng.</a:t>
              </a:r>
              <a:endParaRPr sz="1800">
                <a:solidFill>
                  <a:schemeClr val="lt1"/>
                </a:solidFill>
                <a:latin typeface="Calibri"/>
                <a:ea typeface="Calibri"/>
                <a:cs typeface="Calibri"/>
                <a:sym typeface="Calibri"/>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34"/>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Cách thực hiện</a:t>
            </a:r>
            <a:endParaRPr sz="2800"/>
          </a:p>
        </p:txBody>
      </p:sp>
      <p:sp>
        <p:nvSpPr>
          <p:cNvPr id="592" name="Google Shape;592;p34"/>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sp>
        <p:nvSpPr>
          <p:cNvPr id="593" name="Google Shape;593;p34"/>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594" name="Google Shape;594;p34"/>
          <p:cNvSpPr txBox="1"/>
          <p:nvPr/>
        </p:nvSpPr>
        <p:spPr>
          <a:xfrm>
            <a:off x="865238" y="1307690"/>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595" name="Google Shape;595;p34"/>
          <p:cNvGrpSpPr/>
          <p:nvPr/>
        </p:nvGrpSpPr>
        <p:grpSpPr>
          <a:xfrm>
            <a:off x="210590" y="1033929"/>
            <a:ext cx="11770820" cy="5111232"/>
            <a:chOff x="0" y="0"/>
            <a:chExt cx="11770820" cy="5111232"/>
          </a:xfrm>
        </p:grpSpPr>
        <p:sp>
          <p:nvSpPr>
            <p:cNvPr id="596" name="Google Shape;596;p34"/>
            <p:cNvSpPr/>
            <p:nvPr/>
          </p:nvSpPr>
          <p:spPr>
            <a:xfrm>
              <a:off x="0" y="0"/>
              <a:ext cx="11770820" cy="5111232"/>
            </a:xfrm>
            <a:prstGeom prst="rect">
              <a:avLst/>
            </a:prstGeom>
            <a:solidFill>
              <a:schemeClr val="accent2"/>
            </a:solidFill>
            <a:ln>
              <a:noFill/>
            </a:ln>
            <a:effectLst>
              <a:outerShdw blurRad="38100" rotWithShape="0" algn="br" dir="2700000" dist="25400">
                <a:srgbClr val="000000">
                  <a:alpha val="6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4"/>
            <p:cNvSpPr txBox="1"/>
            <p:nvPr/>
          </p:nvSpPr>
          <p:spPr>
            <a:xfrm>
              <a:off x="0" y="0"/>
              <a:ext cx="11770820" cy="2760065"/>
            </a:xfrm>
            <a:prstGeom prst="rect">
              <a:avLst/>
            </a:prstGeom>
            <a:noFill/>
            <a:ln>
              <a:noFill/>
            </a:ln>
          </p:spPr>
          <p:txBody>
            <a:bodyPr anchorCtr="0" anchor="ctr" bIns="462275" lIns="462275" spcFirstLastPara="1" rIns="462275" wrap="square" tIns="462275">
              <a:noAutofit/>
            </a:bodyPr>
            <a:lstStyle/>
            <a:p>
              <a:pPr indent="0" lvl="0" marL="0" marR="0" rtl="0" algn="ctr">
                <a:lnSpc>
                  <a:spcPct val="90000"/>
                </a:lnSpc>
                <a:spcBef>
                  <a:spcPts val="0"/>
                </a:spcBef>
                <a:spcAft>
                  <a:spcPts val="0"/>
                </a:spcAft>
                <a:buClr>
                  <a:schemeClr val="lt1"/>
                </a:buClr>
                <a:buSzPts val="6500"/>
                <a:buFont typeface="Arial"/>
                <a:buNone/>
              </a:pPr>
              <a:r>
                <a:rPr lang="en-US" sz="6500">
                  <a:solidFill>
                    <a:schemeClr val="lt1"/>
                  </a:solidFill>
                  <a:latin typeface="Arial"/>
                  <a:ea typeface="Arial"/>
                  <a:cs typeface="Arial"/>
                  <a:sym typeface="Arial"/>
                </a:rPr>
                <a:t>2. Thiết kế hệ thống</a:t>
              </a:r>
              <a:endParaRPr/>
            </a:p>
          </p:txBody>
        </p:sp>
        <p:sp>
          <p:nvSpPr>
            <p:cNvPr id="598" name="Google Shape;598;p34"/>
            <p:cNvSpPr/>
            <p:nvPr/>
          </p:nvSpPr>
          <p:spPr>
            <a:xfrm>
              <a:off x="5747" y="2657840"/>
              <a:ext cx="3919775" cy="2351166"/>
            </a:xfrm>
            <a:prstGeom prst="rect">
              <a:avLst/>
            </a:prstGeom>
            <a:solidFill>
              <a:srgbClr val="2A81D6">
                <a:alpha val="89803"/>
              </a:srgbClr>
            </a:solidFill>
            <a:ln cap="flat" cmpd="sng" w="12700">
              <a:solidFill>
                <a:srgbClr val="E9E7D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4"/>
            <p:cNvSpPr txBox="1"/>
            <p:nvPr/>
          </p:nvSpPr>
          <p:spPr>
            <a:xfrm>
              <a:off x="5747" y="2657840"/>
              <a:ext cx="3919775" cy="2351166"/>
            </a:xfrm>
            <a:prstGeom prst="rect">
              <a:avLst/>
            </a:prstGeom>
            <a:noFill/>
            <a:ln>
              <a:noFill/>
            </a:ln>
          </p:spPr>
          <p:txBody>
            <a:bodyPr anchorCtr="0" anchor="ctr" bIns="71100" lIns="398250" spcFirstLastPara="1" rIns="398250" wrap="square" tIns="71100">
              <a:noAutofit/>
            </a:bodyPr>
            <a:lstStyle/>
            <a:p>
              <a:pPr indent="0" lvl="0" marL="0" marR="0" rtl="0" algn="ctr">
                <a:lnSpc>
                  <a:spcPct val="90000"/>
                </a:lnSpc>
                <a:spcBef>
                  <a:spcPts val="0"/>
                </a:spcBef>
                <a:spcAft>
                  <a:spcPts val="0"/>
                </a:spcAft>
                <a:buClr>
                  <a:schemeClr val="lt1"/>
                </a:buClr>
                <a:buSzPts val="5600"/>
                <a:buFont typeface="Arial"/>
                <a:buNone/>
              </a:pPr>
              <a:r>
                <a:rPr lang="en-US" sz="5600">
                  <a:solidFill>
                    <a:schemeClr val="lt1"/>
                  </a:solidFill>
                  <a:latin typeface="Arial"/>
                  <a:ea typeface="Arial"/>
                  <a:cs typeface="Arial"/>
                  <a:sym typeface="Arial"/>
                </a:rPr>
                <a:t>Thiết kế tổng quan</a:t>
              </a:r>
              <a:endParaRPr/>
            </a:p>
          </p:txBody>
        </p:sp>
        <p:sp>
          <p:nvSpPr>
            <p:cNvPr id="600" name="Google Shape;600;p34"/>
            <p:cNvSpPr/>
            <p:nvPr/>
          </p:nvSpPr>
          <p:spPr>
            <a:xfrm>
              <a:off x="3925522" y="2657840"/>
              <a:ext cx="3919775" cy="2351166"/>
            </a:xfrm>
            <a:prstGeom prst="rect">
              <a:avLst/>
            </a:prstGeom>
            <a:solidFill>
              <a:srgbClr val="00B050">
                <a:alpha val="89803"/>
              </a:srgbClr>
            </a:solidFill>
            <a:ln cap="flat" cmpd="sng" w="12700">
              <a:solidFill>
                <a:srgbClr val="E9E7D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4"/>
            <p:cNvSpPr txBox="1"/>
            <p:nvPr/>
          </p:nvSpPr>
          <p:spPr>
            <a:xfrm>
              <a:off x="3925522" y="2657840"/>
              <a:ext cx="3919775" cy="2351166"/>
            </a:xfrm>
            <a:prstGeom prst="rect">
              <a:avLst/>
            </a:prstGeom>
            <a:noFill/>
            <a:ln>
              <a:noFill/>
            </a:ln>
          </p:spPr>
          <p:txBody>
            <a:bodyPr anchorCtr="0" anchor="ctr" bIns="71100" lIns="398250" spcFirstLastPara="1" rIns="398250" wrap="square" tIns="71100">
              <a:noAutofit/>
            </a:bodyPr>
            <a:lstStyle/>
            <a:p>
              <a:pPr indent="0" lvl="0" marL="0" marR="0" rtl="0" algn="ctr">
                <a:lnSpc>
                  <a:spcPct val="90000"/>
                </a:lnSpc>
                <a:spcBef>
                  <a:spcPts val="0"/>
                </a:spcBef>
                <a:spcAft>
                  <a:spcPts val="0"/>
                </a:spcAft>
                <a:buClr>
                  <a:schemeClr val="lt1"/>
                </a:buClr>
                <a:buSzPts val="5600"/>
                <a:buFont typeface="Arial"/>
                <a:buNone/>
              </a:pPr>
              <a:r>
                <a:rPr lang="en-US" sz="5600">
                  <a:solidFill>
                    <a:schemeClr val="lt1"/>
                  </a:solidFill>
                  <a:latin typeface="Arial"/>
                  <a:ea typeface="Arial"/>
                  <a:cs typeface="Arial"/>
                  <a:sym typeface="Arial"/>
                </a:rPr>
                <a:t>Thiết kế giao diện</a:t>
              </a:r>
              <a:endParaRPr/>
            </a:p>
          </p:txBody>
        </p:sp>
        <p:sp>
          <p:nvSpPr>
            <p:cNvPr id="602" name="Google Shape;602;p34"/>
            <p:cNvSpPr/>
            <p:nvPr/>
          </p:nvSpPr>
          <p:spPr>
            <a:xfrm>
              <a:off x="7845297" y="2657840"/>
              <a:ext cx="3919775" cy="2351166"/>
            </a:xfrm>
            <a:prstGeom prst="rect">
              <a:avLst/>
            </a:prstGeom>
            <a:solidFill>
              <a:srgbClr val="F4B469">
                <a:alpha val="89803"/>
              </a:srgbClr>
            </a:solidFill>
            <a:ln cap="flat" cmpd="sng" w="12700">
              <a:solidFill>
                <a:srgbClr val="E9E7D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4"/>
            <p:cNvSpPr txBox="1"/>
            <p:nvPr/>
          </p:nvSpPr>
          <p:spPr>
            <a:xfrm>
              <a:off x="7845297" y="2657840"/>
              <a:ext cx="3919775" cy="2351166"/>
            </a:xfrm>
            <a:prstGeom prst="rect">
              <a:avLst/>
            </a:prstGeom>
            <a:noFill/>
            <a:ln>
              <a:noFill/>
            </a:ln>
          </p:spPr>
          <p:txBody>
            <a:bodyPr anchorCtr="0" anchor="ctr" bIns="71100" lIns="398250" spcFirstLastPara="1" rIns="398250" wrap="square" tIns="71100">
              <a:noAutofit/>
            </a:bodyPr>
            <a:lstStyle/>
            <a:p>
              <a:pPr indent="0" lvl="0" marL="0" marR="0" rtl="0" algn="ctr">
                <a:lnSpc>
                  <a:spcPct val="90000"/>
                </a:lnSpc>
                <a:spcBef>
                  <a:spcPts val="0"/>
                </a:spcBef>
                <a:spcAft>
                  <a:spcPts val="0"/>
                </a:spcAft>
                <a:buClr>
                  <a:schemeClr val="lt1"/>
                </a:buClr>
                <a:buSzPts val="5600"/>
                <a:buFont typeface="Arial"/>
                <a:buNone/>
              </a:pPr>
              <a:r>
                <a:rPr lang="en-US" sz="5600">
                  <a:solidFill>
                    <a:schemeClr val="lt1"/>
                  </a:solidFill>
                  <a:latin typeface="Arial"/>
                  <a:ea typeface="Arial"/>
                  <a:cs typeface="Arial"/>
                  <a:sym typeface="Arial"/>
                </a:rPr>
                <a:t>Xây dựng API</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35"/>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Cách thực hiện</a:t>
            </a:r>
            <a:endParaRPr sz="2800"/>
          </a:p>
        </p:txBody>
      </p:sp>
      <p:sp>
        <p:nvSpPr>
          <p:cNvPr id="611" name="Google Shape;611;p35"/>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612" name="Google Shape;612;p35"/>
          <p:cNvGrpSpPr/>
          <p:nvPr/>
        </p:nvGrpSpPr>
        <p:grpSpPr>
          <a:xfrm>
            <a:off x="305334" y="924380"/>
            <a:ext cx="3253943" cy="695565"/>
            <a:chOff x="0" y="22040"/>
            <a:chExt cx="3253943" cy="695565"/>
          </a:xfrm>
        </p:grpSpPr>
        <p:sp>
          <p:nvSpPr>
            <p:cNvPr id="613" name="Google Shape;613;p35"/>
            <p:cNvSpPr/>
            <p:nvPr/>
          </p:nvSpPr>
          <p:spPr>
            <a:xfrm>
              <a:off x="0" y="22040"/>
              <a:ext cx="3253943" cy="695565"/>
            </a:xfrm>
            <a:prstGeom prst="roundRect">
              <a:avLst>
                <a:gd fmla="val 16667" name="adj"/>
              </a:avLst>
            </a:prstGeom>
            <a:solidFill>
              <a:srgbClr val="7030A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5"/>
            <p:cNvSpPr txBox="1"/>
            <p:nvPr/>
          </p:nvSpPr>
          <p:spPr>
            <a:xfrm>
              <a:off x="33955" y="55995"/>
              <a:ext cx="3186033" cy="627655"/>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b="1" lang="en-US" sz="2900">
                  <a:solidFill>
                    <a:schemeClr val="lt1"/>
                  </a:solidFill>
                  <a:latin typeface="Calibri"/>
                  <a:ea typeface="Calibri"/>
                  <a:cs typeface="Calibri"/>
                  <a:sym typeface="Calibri"/>
                </a:rPr>
                <a:t>Thiết kế tổng quan </a:t>
              </a:r>
              <a:endParaRPr sz="2900">
                <a:solidFill>
                  <a:schemeClr val="lt1"/>
                </a:solidFill>
                <a:latin typeface="Calibri"/>
                <a:ea typeface="Calibri"/>
                <a:cs typeface="Calibri"/>
                <a:sym typeface="Calibri"/>
              </a:endParaRPr>
            </a:p>
          </p:txBody>
        </p:sp>
      </p:grpSp>
      <p:sp>
        <p:nvSpPr>
          <p:cNvPr id="615" name="Google Shape;615;p35"/>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616" name="Google Shape;616;p35"/>
          <p:cNvSpPr txBox="1"/>
          <p:nvPr/>
        </p:nvSpPr>
        <p:spPr>
          <a:xfrm>
            <a:off x="2241755" y="3057831"/>
            <a:ext cx="2163097" cy="10225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17" name="Google Shape;617;p35"/>
          <p:cNvSpPr txBox="1"/>
          <p:nvPr/>
        </p:nvSpPr>
        <p:spPr>
          <a:xfrm>
            <a:off x="305333" y="1779316"/>
            <a:ext cx="11676075" cy="113819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000"/>
              <a:buFont typeface="Arial"/>
              <a:buNone/>
            </a:pPr>
            <a:r>
              <a:t/>
            </a:r>
            <a:endParaRPr b="0" i="0" sz="2000" u="none" cap="none" strike="noStrike">
              <a:solidFill>
                <a:srgbClr val="3F3F3F"/>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2000"/>
              <a:buFont typeface="Arial"/>
              <a:buNone/>
            </a:pPr>
            <a:r>
              <a:t/>
            </a:r>
            <a:endParaRPr b="0" i="0" sz="2000" u="none" cap="none" strike="noStrike">
              <a:solidFill>
                <a:srgbClr val="3F3F3F"/>
              </a:solidFill>
              <a:latin typeface="Arial"/>
              <a:ea typeface="Arial"/>
              <a:cs typeface="Arial"/>
              <a:sym typeface="Arial"/>
            </a:endParaRPr>
          </a:p>
        </p:txBody>
      </p:sp>
      <p:pic>
        <p:nvPicPr>
          <p:cNvPr id="618" name="Google Shape;618;p35"/>
          <p:cNvPicPr preferRelativeResize="0"/>
          <p:nvPr/>
        </p:nvPicPr>
        <p:blipFill rotWithShape="1">
          <a:blip r:embed="rId3">
            <a:alphaModFix/>
          </a:blip>
          <a:srcRect b="0" l="0" r="0" t="0"/>
          <a:stretch/>
        </p:blipFill>
        <p:spPr>
          <a:xfrm>
            <a:off x="5359455" y="1605781"/>
            <a:ext cx="6527211" cy="4297972"/>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grpSp>
        <p:nvGrpSpPr>
          <p:cNvPr id="619" name="Google Shape;619;p35"/>
          <p:cNvGrpSpPr/>
          <p:nvPr/>
        </p:nvGrpSpPr>
        <p:grpSpPr>
          <a:xfrm>
            <a:off x="1462619" y="1919093"/>
            <a:ext cx="2211947" cy="3910724"/>
            <a:chOff x="1212382" y="931"/>
            <a:chExt cx="2211947" cy="3910724"/>
          </a:xfrm>
        </p:grpSpPr>
        <p:sp>
          <p:nvSpPr>
            <p:cNvPr id="620" name="Google Shape;620;p35"/>
            <p:cNvSpPr/>
            <p:nvPr/>
          </p:nvSpPr>
          <p:spPr>
            <a:xfrm>
              <a:off x="1212382" y="931"/>
              <a:ext cx="2211947" cy="884779"/>
            </a:xfrm>
            <a:prstGeom prst="chevron">
              <a:avLst>
                <a:gd fmla="val 50000" name="adj"/>
              </a:avLst>
            </a:prstGeom>
            <a:solidFill>
              <a:srgbClr val="0070C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5"/>
            <p:cNvSpPr txBox="1"/>
            <p:nvPr/>
          </p:nvSpPr>
          <p:spPr>
            <a:xfrm>
              <a:off x="1654772" y="931"/>
              <a:ext cx="1327168" cy="884779"/>
            </a:xfrm>
            <a:prstGeom prst="rect">
              <a:avLst/>
            </a:prstGeom>
            <a:noFill/>
            <a:ln>
              <a:noFill/>
            </a:ln>
          </p:spPr>
          <p:txBody>
            <a:bodyPr anchorCtr="0" anchor="ctr" bIns="9525" lIns="19050" spcFirstLastPara="1" rIns="0" wrap="square" tIns="952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Thiết kế sketch layout cho front-end</a:t>
              </a:r>
              <a:endParaRPr/>
            </a:p>
          </p:txBody>
        </p:sp>
        <p:sp>
          <p:nvSpPr>
            <p:cNvPr id="622" name="Google Shape;622;p35"/>
            <p:cNvSpPr/>
            <p:nvPr/>
          </p:nvSpPr>
          <p:spPr>
            <a:xfrm>
              <a:off x="1212382" y="1009579"/>
              <a:ext cx="2211947" cy="884779"/>
            </a:xfrm>
            <a:prstGeom prst="chevron">
              <a:avLst>
                <a:gd fmla="val 50000" name="adj"/>
              </a:avLst>
            </a:prstGeom>
            <a:solidFill>
              <a:srgbClr val="0070C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5"/>
            <p:cNvSpPr txBox="1"/>
            <p:nvPr/>
          </p:nvSpPr>
          <p:spPr>
            <a:xfrm>
              <a:off x="1654772" y="1009579"/>
              <a:ext cx="1327168" cy="884779"/>
            </a:xfrm>
            <a:prstGeom prst="rect">
              <a:avLst/>
            </a:prstGeom>
            <a:noFill/>
            <a:ln>
              <a:noFill/>
            </a:ln>
          </p:spPr>
          <p:txBody>
            <a:bodyPr anchorCtr="0" anchor="ctr" bIns="9525" lIns="19050" spcFirstLastPara="1" rIns="0" wrap="square" tIns="952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Thiết kế và xây dựng database</a:t>
              </a:r>
              <a:endParaRPr/>
            </a:p>
          </p:txBody>
        </p:sp>
        <p:sp>
          <p:nvSpPr>
            <p:cNvPr id="624" name="Google Shape;624;p35"/>
            <p:cNvSpPr/>
            <p:nvPr/>
          </p:nvSpPr>
          <p:spPr>
            <a:xfrm>
              <a:off x="1212382" y="2018228"/>
              <a:ext cx="2211947" cy="884779"/>
            </a:xfrm>
            <a:prstGeom prst="chevron">
              <a:avLst>
                <a:gd fmla="val 50000" name="adj"/>
              </a:avLst>
            </a:prstGeom>
            <a:solidFill>
              <a:srgbClr val="0070C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5"/>
            <p:cNvSpPr txBox="1"/>
            <p:nvPr/>
          </p:nvSpPr>
          <p:spPr>
            <a:xfrm>
              <a:off x="1654772" y="2018228"/>
              <a:ext cx="1327168" cy="884779"/>
            </a:xfrm>
            <a:prstGeom prst="rect">
              <a:avLst/>
            </a:prstGeom>
            <a:noFill/>
            <a:ln>
              <a:noFill/>
            </a:ln>
          </p:spPr>
          <p:txBody>
            <a:bodyPr anchorCtr="0" anchor="ctr" bIns="9525" lIns="19050" spcFirstLastPara="1" rIns="0" wrap="square" tIns="952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Lựa chọn AWS S3 làm cloud lưu trữ file</a:t>
              </a:r>
              <a:endParaRPr/>
            </a:p>
          </p:txBody>
        </p:sp>
        <p:sp>
          <p:nvSpPr>
            <p:cNvPr id="626" name="Google Shape;626;p35"/>
            <p:cNvSpPr/>
            <p:nvPr/>
          </p:nvSpPr>
          <p:spPr>
            <a:xfrm>
              <a:off x="1212382" y="3026876"/>
              <a:ext cx="2211947" cy="884779"/>
            </a:xfrm>
            <a:prstGeom prst="chevron">
              <a:avLst>
                <a:gd fmla="val 50000" name="adj"/>
              </a:avLst>
            </a:prstGeom>
            <a:solidFill>
              <a:srgbClr val="0070C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5"/>
            <p:cNvSpPr txBox="1"/>
            <p:nvPr/>
          </p:nvSpPr>
          <p:spPr>
            <a:xfrm>
              <a:off x="1654772" y="3026876"/>
              <a:ext cx="1327168" cy="884779"/>
            </a:xfrm>
            <a:prstGeom prst="rect">
              <a:avLst/>
            </a:prstGeom>
            <a:noFill/>
            <a:ln>
              <a:noFill/>
            </a:ln>
          </p:spPr>
          <p:txBody>
            <a:bodyPr anchorCtr="0" anchor="ctr" bIns="9525" lIns="19050" spcFirstLastPara="1" rIns="0" wrap="square" tIns="9525">
              <a:noAutofit/>
            </a:bodyPr>
            <a:lstStyle/>
            <a:p>
              <a:pPr indent="0" lvl="0" marL="0" marR="0" rtl="0" algn="ctr">
                <a:lnSpc>
                  <a:spcPct val="90000"/>
                </a:lnSpc>
                <a:spcBef>
                  <a:spcPts val="0"/>
                </a:spcBef>
                <a:spcAft>
                  <a:spcPts val="0"/>
                </a:spcAft>
                <a:buClr>
                  <a:schemeClr val="lt1"/>
                </a:buClr>
                <a:buSzPts val="1500"/>
                <a:buFont typeface="Calibri"/>
                <a:buNone/>
              </a:pPr>
              <a:r>
                <a:rPr lang="en-US" sz="1500">
                  <a:solidFill>
                    <a:schemeClr val="lt1"/>
                  </a:solidFill>
                  <a:latin typeface="Calibri"/>
                  <a:ea typeface="Calibri"/>
                  <a:cs typeface="Calibri"/>
                  <a:sym typeface="Calibri"/>
                </a:rPr>
                <a:t>Lựa chọn OpenAI GPT.4o làm AI cho các chức năng</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36"/>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Cách thực hiện</a:t>
            </a:r>
            <a:endParaRPr sz="2800"/>
          </a:p>
        </p:txBody>
      </p:sp>
      <p:sp>
        <p:nvSpPr>
          <p:cNvPr id="635" name="Google Shape;635;p36"/>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636" name="Google Shape;636;p36"/>
          <p:cNvGrpSpPr/>
          <p:nvPr/>
        </p:nvGrpSpPr>
        <p:grpSpPr>
          <a:xfrm>
            <a:off x="305334" y="912388"/>
            <a:ext cx="3253943" cy="719549"/>
            <a:chOff x="0" y="10048"/>
            <a:chExt cx="3253943" cy="719549"/>
          </a:xfrm>
        </p:grpSpPr>
        <p:sp>
          <p:nvSpPr>
            <p:cNvPr id="637" name="Google Shape;637;p36"/>
            <p:cNvSpPr/>
            <p:nvPr/>
          </p:nvSpPr>
          <p:spPr>
            <a:xfrm>
              <a:off x="0" y="10048"/>
              <a:ext cx="3253943" cy="719549"/>
            </a:xfrm>
            <a:prstGeom prst="roundRect">
              <a:avLst>
                <a:gd fmla="val 16667" name="adj"/>
              </a:avLst>
            </a:prstGeom>
            <a:solidFill>
              <a:srgbClr val="7030A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6"/>
            <p:cNvSpPr txBox="1"/>
            <p:nvPr/>
          </p:nvSpPr>
          <p:spPr>
            <a:xfrm>
              <a:off x="35125" y="45173"/>
              <a:ext cx="3183693" cy="649299"/>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Calibri"/>
                <a:buNone/>
              </a:pPr>
              <a:r>
                <a:rPr b="1" lang="en-US" sz="3000">
                  <a:solidFill>
                    <a:schemeClr val="lt1"/>
                  </a:solidFill>
                  <a:latin typeface="Calibri"/>
                  <a:ea typeface="Calibri"/>
                  <a:cs typeface="Calibri"/>
                  <a:sym typeface="Calibri"/>
                </a:rPr>
                <a:t>Thiết kế giao diện </a:t>
              </a:r>
              <a:endParaRPr sz="3000">
                <a:solidFill>
                  <a:schemeClr val="lt1"/>
                </a:solidFill>
                <a:latin typeface="Calibri"/>
                <a:ea typeface="Calibri"/>
                <a:cs typeface="Calibri"/>
                <a:sym typeface="Calibri"/>
              </a:endParaRPr>
            </a:p>
          </p:txBody>
        </p:sp>
      </p:grpSp>
      <p:sp>
        <p:nvSpPr>
          <p:cNvPr id="639" name="Google Shape;639;p36"/>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640" name="Google Shape;640;p36"/>
          <p:cNvSpPr txBox="1"/>
          <p:nvPr/>
        </p:nvSpPr>
        <p:spPr>
          <a:xfrm>
            <a:off x="2241755" y="3057831"/>
            <a:ext cx="2163097" cy="10225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41" name="Google Shape;641;p36"/>
          <p:cNvSpPr txBox="1"/>
          <p:nvPr/>
        </p:nvSpPr>
        <p:spPr>
          <a:xfrm>
            <a:off x="305333" y="1779316"/>
            <a:ext cx="11676075" cy="113819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000"/>
              <a:buFont typeface="Arial"/>
              <a:buNone/>
            </a:pPr>
            <a:r>
              <a:t/>
            </a:r>
            <a:endParaRPr b="0" i="0" sz="2000" u="none" cap="none" strike="noStrike">
              <a:solidFill>
                <a:srgbClr val="3F3F3F"/>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2000"/>
              <a:buFont typeface="Arial"/>
              <a:buNone/>
            </a:pPr>
            <a:r>
              <a:t/>
            </a:r>
            <a:endParaRPr b="0" i="0" sz="2000" u="none" cap="none" strike="noStrike">
              <a:solidFill>
                <a:srgbClr val="3F3F3F"/>
              </a:solidFill>
              <a:latin typeface="Arial"/>
              <a:ea typeface="Arial"/>
              <a:cs typeface="Arial"/>
              <a:sym typeface="Arial"/>
            </a:endParaRPr>
          </a:p>
        </p:txBody>
      </p:sp>
      <p:grpSp>
        <p:nvGrpSpPr>
          <p:cNvPr id="642" name="Google Shape;642;p36"/>
          <p:cNvGrpSpPr/>
          <p:nvPr/>
        </p:nvGrpSpPr>
        <p:grpSpPr>
          <a:xfrm>
            <a:off x="6096000" y="1144779"/>
            <a:ext cx="5790666" cy="4728446"/>
            <a:chOff x="0" y="242439"/>
            <a:chExt cx="5790666" cy="4728446"/>
          </a:xfrm>
        </p:grpSpPr>
        <p:sp>
          <p:nvSpPr>
            <p:cNvPr id="643" name="Google Shape;643;p36"/>
            <p:cNvSpPr/>
            <p:nvPr/>
          </p:nvSpPr>
          <p:spPr>
            <a:xfrm>
              <a:off x="0" y="242439"/>
              <a:ext cx="5790666" cy="1066616"/>
            </a:xfrm>
            <a:prstGeom prst="rect">
              <a:avLst/>
            </a:prstGeom>
            <a:solidFill>
              <a:srgbClr val="0070C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6"/>
            <p:cNvSpPr txBox="1"/>
            <p:nvPr/>
          </p:nvSpPr>
          <p:spPr>
            <a:xfrm>
              <a:off x="0" y="242439"/>
              <a:ext cx="5790666" cy="1066616"/>
            </a:xfrm>
            <a:prstGeom prst="rect">
              <a:avLst/>
            </a:prstGeom>
            <a:noFill/>
            <a:ln>
              <a:noFill/>
            </a:ln>
          </p:spPr>
          <p:txBody>
            <a:bodyPr anchorCtr="0" anchor="ctr" bIns="117850" lIns="206225" spcFirstLastPara="1" rIns="206225" wrap="square" tIns="117850">
              <a:noAutofit/>
            </a:bodyPr>
            <a:lstStyle/>
            <a:p>
              <a:pPr indent="0" lvl="0" marL="0" marR="0" rtl="0" algn="ctr">
                <a:lnSpc>
                  <a:spcPct val="90000"/>
                </a:lnSpc>
                <a:spcBef>
                  <a:spcPts val="0"/>
                </a:spcBef>
                <a:spcAft>
                  <a:spcPts val="0"/>
                </a:spcAft>
                <a:buClr>
                  <a:schemeClr val="lt1"/>
                </a:buClr>
                <a:buSzPts val="2900"/>
                <a:buFont typeface="Calibri"/>
                <a:buNone/>
              </a:pPr>
              <a:r>
                <a:rPr lang="en-US" sz="2900">
                  <a:solidFill>
                    <a:schemeClr val="lt1"/>
                  </a:solidFill>
                  <a:latin typeface="Calibri"/>
                  <a:ea typeface="Calibri"/>
                  <a:cs typeface="Calibri"/>
                  <a:sym typeface="Calibri"/>
                </a:rPr>
                <a:t>Sử dụng các Sketch Layout để thiết kế giao diện cho các trang cần thiết</a:t>
              </a:r>
              <a:endParaRPr/>
            </a:p>
          </p:txBody>
        </p:sp>
        <p:sp>
          <p:nvSpPr>
            <p:cNvPr id="645" name="Google Shape;645;p36"/>
            <p:cNvSpPr/>
            <p:nvPr/>
          </p:nvSpPr>
          <p:spPr>
            <a:xfrm>
              <a:off x="0" y="1309055"/>
              <a:ext cx="5790666" cy="3661830"/>
            </a:xfrm>
            <a:prstGeom prst="rect">
              <a:avLst/>
            </a:prstGeom>
            <a:solidFill>
              <a:srgbClr val="A3E7FF">
                <a:alpha val="89803"/>
              </a:srgbClr>
            </a:solidFill>
            <a:ln cap="flat" cmpd="sng" w="15875">
              <a:solidFill>
                <a:schemeClr val="lt1">
                  <a:alpha val="89803"/>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6"/>
            <p:cNvSpPr txBox="1"/>
            <p:nvPr/>
          </p:nvSpPr>
          <p:spPr>
            <a:xfrm>
              <a:off x="0" y="1309055"/>
              <a:ext cx="5790666" cy="3661830"/>
            </a:xfrm>
            <a:prstGeom prst="rect">
              <a:avLst/>
            </a:prstGeom>
            <a:noFill/>
            <a:ln>
              <a:noFill/>
            </a:ln>
          </p:spPr>
          <p:txBody>
            <a:bodyPr anchorCtr="0" anchor="t" bIns="232025" lIns="154675" spcFirstLastPara="1" rIns="206225" wrap="square" tIns="154675">
              <a:noAutofit/>
            </a:bodyPr>
            <a:lstStyle/>
            <a:p>
              <a:pPr indent="-285750" lvl="1" marL="285750" marR="0" rtl="0" algn="l">
                <a:lnSpc>
                  <a:spcPct val="90000"/>
                </a:lnSpc>
                <a:spcBef>
                  <a:spcPts val="0"/>
                </a:spcBef>
                <a:spcAft>
                  <a:spcPts val="0"/>
                </a:spcAft>
                <a:buClr>
                  <a:srgbClr val="3F3F3F"/>
                </a:buClr>
                <a:buSzPts val="2900"/>
                <a:buFont typeface="Calibri"/>
                <a:buAutoNum type="arabicPeriod"/>
              </a:pPr>
              <a:r>
                <a:rPr b="0" i="0" lang="en-US" sz="2900" u="none" cap="none" strike="noStrike">
                  <a:solidFill>
                    <a:srgbClr val="3F3F3F"/>
                  </a:solidFill>
                  <a:latin typeface="Calibri"/>
                  <a:ea typeface="Calibri"/>
                  <a:cs typeface="Calibri"/>
                  <a:sym typeface="Calibri"/>
                </a:rPr>
                <a:t>Trang chủ</a:t>
              </a:r>
              <a:endParaRPr/>
            </a:p>
            <a:p>
              <a:pPr indent="-285750" lvl="1" marL="285750" marR="0" rtl="0" algn="l">
                <a:lnSpc>
                  <a:spcPct val="90000"/>
                </a:lnSpc>
                <a:spcBef>
                  <a:spcPts val="435"/>
                </a:spcBef>
                <a:spcAft>
                  <a:spcPts val="0"/>
                </a:spcAft>
                <a:buClr>
                  <a:srgbClr val="3F3F3F"/>
                </a:buClr>
                <a:buSzPts val="2900"/>
                <a:buFont typeface="Calibri"/>
                <a:buAutoNum type="arabicPeriod"/>
              </a:pPr>
              <a:r>
                <a:rPr b="0" i="0" lang="en-US" sz="2900" u="none" cap="none" strike="noStrike">
                  <a:solidFill>
                    <a:srgbClr val="3F3F3F"/>
                  </a:solidFill>
                  <a:latin typeface="Calibri"/>
                  <a:ea typeface="Calibri"/>
                  <a:cs typeface="Calibri"/>
                  <a:sym typeface="Calibri"/>
                </a:rPr>
                <a:t>Trang thông tin người dùng</a:t>
              </a:r>
              <a:endParaRPr/>
            </a:p>
            <a:p>
              <a:pPr indent="-285750" lvl="1" marL="285750" marR="0" rtl="0" algn="l">
                <a:lnSpc>
                  <a:spcPct val="90000"/>
                </a:lnSpc>
                <a:spcBef>
                  <a:spcPts val="435"/>
                </a:spcBef>
                <a:spcAft>
                  <a:spcPts val="0"/>
                </a:spcAft>
                <a:buClr>
                  <a:srgbClr val="3F3F3F"/>
                </a:buClr>
                <a:buSzPts val="2900"/>
                <a:buFont typeface="Calibri"/>
                <a:buAutoNum type="arabicPeriod"/>
              </a:pPr>
              <a:r>
                <a:rPr b="0" i="0" lang="en-US" sz="2900" u="none" cap="none" strike="noStrike">
                  <a:solidFill>
                    <a:srgbClr val="3F3F3F"/>
                  </a:solidFill>
                  <a:latin typeface="Calibri"/>
                  <a:ea typeface="Calibri"/>
                  <a:cs typeface="Calibri"/>
                  <a:sym typeface="Calibri"/>
                </a:rPr>
                <a:t>Trang chia sẻ game</a:t>
              </a:r>
              <a:endParaRPr/>
            </a:p>
            <a:p>
              <a:pPr indent="-285750" lvl="1" marL="285750" marR="0" rtl="0" algn="l">
                <a:lnSpc>
                  <a:spcPct val="90000"/>
                </a:lnSpc>
                <a:spcBef>
                  <a:spcPts val="435"/>
                </a:spcBef>
                <a:spcAft>
                  <a:spcPts val="0"/>
                </a:spcAft>
                <a:buClr>
                  <a:srgbClr val="3F3F3F"/>
                </a:buClr>
                <a:buSzPts val="2900"/>
                <a:buFont typeface="Calibri"/>
                <a:buAutoNum type="arabicPeriod"/>
              </a:pPr>
              <a:r>
                <a:rPr b="0" i="0" lang="en-US" sz="2900" u="none" cap="none" strike="noStrike">
                  <a:solidFill>
                    <a:srgbClr val="3F3F3F"/>
                  </a:solidFill>
                  <a:latin typeface="Calibri"/>
                  <a:ea typeface="Calibri"/>
                  <a:cs typeface="Calibri"/>
                  <a:sym typeface="Calibri"/>
                </a:rPr>
                <a:t>Trang diễn đàn cộng đồng</a:t>
              </a:r>
              <a:endParaRPr/>
            </a:p>
            <a:p>
              <a:pPr indent="-285750" lvl="1" marL="285750" marR="0" rtl="0" algn="l">
                <a:lnSpc>
                  <a:spcPct val="90000"/>
                </a:lnSpc>
                <a:spcBef>
                  <a:spcPts val="435"/>
                </a:spcBef>
                <a:spcAft>
                  <a:spcPts val="0"/>
                </a:spcAft>
                <a:buClr>
                  <a:srgbClr val="3F3F3F"/>
                </a:buClr>
                <a:buSzPts val="2900"/>
                <a:buFont typeface="Calibri"/>
                <a:buAutoNum type="arabicPeriod"/>
              </a:pPr>
              <a:r>
                <a:rPr b="0" i="0" lang="en-US" sz="2900" u="none" cap="none" strike="noStrike">
                  <a:solidFill>
                    <a:srgbClr val="3F3F3F"/>
                  </a:solidFill>
                  <a:latin typeface="Calibri"/>
                  <a:ea typeface="Calibri"/>
                  <a:cs typeface="Calibri"/>
                  <a:sym typeface="Calibri"/>
                </a:rPr>
                <a:t>Trang khóa học</a:t>
              </a:r>
              <a:endParaRPr/>
            </a:p>
            <a:p>
              <a:pPr indent="-285750" lvl="1" marL="285750" marR="0" rtl="0" algn="l">
                <a:lnSpc>
                  <a:spcPct val="90000"/>
                </a:lnSpc>
                <a:spcBef>
                  <a:spcPts val="435"/>
                </a:spcBef>
                <a:spcAft>
                  <a:spcPts val="0"/>
                </a:spcAft>
                <a:buClr>
                  <a:srgbClr val="3F3F3F"/>
                </a:buClr>
                <a:buSzPts val="2900"/>
                <a:buFont typeface="Calibri"/>
                <a:buAutoNum type="arabicPeriod"/>
              </a:pPr>
              <a:r>
                <a:rPr b="0" i="0" lang="en-US" sz="2900" u="none" cap="none" strike="noStrike">
                  <a:solidFill>
                    <a:srgbClr val="3F3F3F"/>
                  </a:solidFill>
                  <a:latin typeface="Calibri"/>
                  <a:ea typeface="Calibri"/>
                  <a:cs typeface="Calibri"/>
                  <a:sym typeface="Calibri"/>
                </a:rPr>
                <a:t>Trang AI Assistant</a:t>
              </a:r>
              <a:endParaRPr/>
            </a:p>
            <a:p>
              <a:pPr indent="-285750" lvl="1" marL="285750" marR="0" rtl="0" algn="l">
                <a:lnSpc>
                  <a:spcPct val="90000"/>
                </a:lnSpc>
                <a:spcBef>
                  <a:spcPts val="435"/>
                </a:spcBef>
                <a:spcAft>
                  <a:spcPts val="0"/>
                </a:spcAft>
                <a:buClr>
                  <a:srgbClr val="3F3F3F"/>
                </a:buClr>
                <a:buSzPts val="2900"/>
                <a:buFont typeface="Calibri"/>
                <a:buAutoNum type="arabicPeriod"/>
              </a:pPr>
              <a:r>
                <a:rPr b="0" i="0" lang="en-US" sz="2900" u="none" cap="none" strike="noStrike">
                  <a:solidFill>
                    <a:srgbClr val="3F3F3F"/>
                  </a:solidFill>
                  <a:latin typeface="Calibri"/>
                  <a:ea typeface="Calibri"/>
                  <a:cs typeface="Calibri"/>
                  <a:sym typeface="Calibri"/>
                </a:rPr>
                <a:t>Trang My Studio</a:t>
              </a:r>
              <a:endParaRPr/>
            </a:p>
          </p:txBody>
        </p:sp>
      </p:grpSp>
      <p:pic>
        <p:nvPicPr>
          <p:cNvPr id="647" name="Google Shape;647;p36"/>
          <p:cNvPicPr preferRelativeResize="0"/>
          <p:nvPr/>
        </p:nvPicPr>
        <p:blipFill rotWithShape="1">
          <a:blip r:embed="rId3">
            <a:alphaModFix/>
          </a:blip>
          <a:srcRect b="0" l="0" r="0" t="0"/>
          <a:stretch/>
        </p:blipFill>
        <p:spPr>
          <a:xfrm>
            <a:off x="305333" y="2141304"/>
            <a:ext cx="5695925" cy="273539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37"/>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Cách thực hiện</a:t>
            </a:r>
            <a:endParaRPr sz="2800"/>
          </a:p>
        </p:txBody>
      </p:sp>
      <p:sp>
        <p:nvSpPr>
          <p:cNvPr id="655" name="Google Shape;655;p37"/>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grpSp>
        <p:nvGrpSpPr>
          <p:cNvPr id="656" name="Google Shape;656;p37"/>
          <p:cNvGrpSpPr/>
          <p:nvPr/>
        </p:nvGrpSpPr>
        <p:grpSpPr>
          <a:xfrm>
            <a:off x="305334" y="912388"/>
            <a:ext cx="3253943" cy="719549"/>
            <a:chOff x="0" y="10048"/>
            <a:chExt cx="3253943" cy="719549"/>
          </a:xfrm>
        </p:grpSpPr>
        <p:sp>
          <p:nvSpPr>
            <p:cNvPr id="657" name="Google Shape;657;p37"/>
            <p:cNvSpPr/>
            <p:nvPr/>
          </p:nvSpPr>
          <p:spPr>
            <a:xfrm>
              <a:off x="0" y="10048"/>
              <a:ext cx="3253943" cy="719549"/>
            </a:xfrm>
            <a:prstGeom prst="roundRect">
              <a:avLst>
                <a:gd fmla="val 16667" name="adj"/>
              </a:avLst>
            </a:prstGeom>
            <a:solidFill>
              <a:srgbClr val="7030A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7"/>
            <p:cNvSpPr txBox="1"/>
            <p:nvPr/>
          </p:nvSpPr>
          <p:spPr>
            <a:xfrm>
              <a:off x="35125" y="45173"/>
              <a:ext cx="3183693" cy="649299"/>
            </a:xfrm>
            <a:prstGeom prst="rect">
              <a:avLst/>
            </a:prstGeom>
            <a:noFill/>
            <a:ln>
              <a:noFill/>
            </a:ln>
          </p:spPr>
          <p:txBody>
            <a:bodyPr anchorCtr="0" anchor="ctr" bIns="114300" lIns="114300" spcFirstLastPara="1" rIns="114300" wrap="square" tIns="114300">
              <a:noAutofit/>
            </a:bodyPr>
            <a:lstStyle/>
            <a:p>
              <a:pPr indent="0" lvl="0" marL="0" marR="0" rtl="0" algn="l">
                <a:lnSpc>
                  <a:spcPct val="90000"/>
                </a:lnSpc>
                <a:spcBef>
                  <a:spcPts val="0"/>
                </a:spcBef>
                <a:spcAft>
                  <a:spcPts val="0"/>
                </a:spcAft>
                <a:buClr>
                  <a:schemeClr val="lt1"/>
                </a:buClr>
                <a:buSzPts val="3000"/>
                <a:buFont typeface="Calibri"/>
                <a:buNone/>
              </a:pPr>
              <a:r>
                <a:rPr b="1" lang="en-US" sz="3000">
                  <a:solidFill>
                    <a:schemeClr val="lt1"/>
                  </a:solidFill>
                  <a:latin typeface="Calibri"/>
                  <a:ea typeface="Calibri"/>
                  <a:cs typeface="Calibri"/>
                  <a:sym typeface="Calibri"/>
                </a:rPr>
                <a:t>Thiết kế giao diện </a:t>
              </a:r>
              <a:endParaRPr sz="3000">
                <a:solidFill>
                  <a:schemeClr val="lt1"/>
                </a:solidFill>
                <a:latin typeface="Calibri"/>
                <a:ea typeface="Calibri"/>
                <a:cs typeface="Calibri"/>
                <a:sym typeface="Calibri"/>
              </a:endParaRPr>
            </a:p>
          </p:txBody>
        </p:sp>
      </p:grpSp>
      <p:sp>
        <p:nvSpPr>
          <p:cNvPr id="659" name="Google Shape;659;p37"/>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660" name="Google Shape;660;p37"/>
          <p:cNvSpPr txBox="1"/>
          <p:nvPr/>
        </p:nvSpPr>
        <p:spPr>
          <a:xfrm>
            <a:off x="2241755" y="3057831"/>
            <a:ext cx="2163097" cy="102255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661" name="Google Shape;661;p37"/>
          <p:cNvSpPr txBox="1"/>
          <p:nvPr/>
        </p:nvSpPr>
        <p:spPr>
          <a:xfrm>
            <a:off x="305333" y="1779316"/>
            <a:ext cx="11676075" cy="1138197"/>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2000"/>
              <a:buFont typeface="Arial"/>
              <a:buNone/>
            </a:pPr>
            <a:r>
              <a:t/>
            </a:r>
            <a:endParaRPr b="0" i="0" sz="2000" u="none" cap="none" strike="noStrike">
              <a:solidFill>
                <a:srgbClr val="3F3F3F"/>
              </a:solidFill>
              <a:latin typeface="Arial"/>
              <a:ea typeface="Arial"/>
              <a:cs typeface="Arial"/>
              <a:sym typeface="Arial"/>
            </a:endParaRPr>
          </a:p>
          <a:p>
            <a:pPr indent="0" lvl="0" marL="0" marR="0" rtl="0" algn="l">
              <a:lnSpc>
                <a:spcPct val="150000"/>
              </a:lnSpc>
              <a:spcBef>
                <a:spcPts val="1400"/>
              </a:spcBef>
              <a:spcAft>
                <a:spcPts val="0"/>
              </a:spcAft>
              <a:buClr>
                <a:schemeClr val="dk1"/>
              </a:buClr>
              <a:buSzPts val="2000"/>
              <a:buFont typeface="Arial"/>
              <a:buNone/>
            </a:pPr>
            <a:r>
              <a:t/>
            </a:r>
            <a:endParaRPr b="0" i="0" sz="2000" u="none" cap="none" strike="noStrike">
              <a:solidFill>
                <a:srgbClr val="3F3F3F"/>
              </a:solidFill>
              <a:latin typeface="Arial"/>
              <a:ea typeface="Arial"/>
              <a:cs typeface="Arial"/>
              <a:sym typeface="Arial"/>
            </a:endParaRPr>
          </a:p>
        </p:txBody>
      </p:sp>
      <p:pic>
        <p:nvPicPr>
          <p:cNvPr id="662" name="Google Shape;662;p37"/>
          <p:cNvPicPr preferRelativeResize="0"/>
          <p:nvPr/>
        </p:nvPicPr>
        <p:blipFill rotWithShape="1">
          <a:blip r:embed="rId3">
            <a:alphaModFix/>
          </a:blip>
          <a:srcRect b="0" l="0" r="0" t="0"/>
          <a:stretch/>
        </p:blipFill>
        <p:spPr>
          <a:xfrm rot="-1411554">
            <a:off x="6780703" y="2397313"/>
            <a:ext cx="4930567" cy="3246401"/>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grpSp>
        <p:nvGrpSpPr>
          <p:cNvPr id="663" name="Google Shape;663;p37"/>
          <p:cNvGrpSpPr/>
          <p:nvPr/>
        </p:nvGrpSpPr>
        <p:grpSpPr>
          <a:xfrm>
            <a:off x="496797" y="1897609"/>
            <a:ext cx="6877398" cy="4313673"/>
            <a:chOff x="0" y="0"/>
            <a:chExt cx="6877398" cy="4313673"/>
          </a:xfrm>
        </p:grpSpPr>
        <p:cxnSp>
          <p:nvCxnSpPr>
            <p:cNvPr id="664" name="Google Shape;664;p37"/>
            <p:cNvCxnSpPr/>
            <p:nvPr/>
          </p:nvCxnSpPr>
          <p:spPr>
            <a:xfrm>
              <a:off x="0" y="0"/>
              <a:ext cx="6877398" cy="0"/>
            </a:xfrm>
            <a:prstGeom prst="straightConnector1">
              <a:avLst/>
            </a:prstGeom>
            <a:solidFill>
              <a:srgbClr val="E38310"/>
            </a:solidFill>
            <a:ln cap="flat" cmpd="sng" w="15875">
              <a:solidFill>
                <a:srgbClr val="E38310"/>
              </a:solidFill>
              <a:prstDash val="solid"/>
              <a:round/>
              <a:headEnd len="sm" w="sm" type="none"/>
              <a:tailEnd len="sm" w="sm" type="none"/>
            </a:ln>
          </p:spPr>
        </p:cxnSp>
        <p:sp>
          <p:nvSpPr>
            <p:cNvPr id="665" name="Google Shape;665;p37"/>
            <p:cNvSpPr/>
            <p:nvPr/>
          </p:nvSpPr>
          <p:spPr>
            <a:xfrm>
              <a:off x="0" y="0"/>
              <a:ext cx="1375479" cy="4313673"/>
            </a:xfrm>
            <a:prstGeom prst="rect">
              <a:avLst/>
            </a:prstGeom>
            <a:solidFill>
              <a:srgbClr val="0070C0"/>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7"/>
            <p:cNvSpPr txBox="1"/>
            <p:nvPr/>
          </p:nvSpPr>
          <p:spPr>
            <a:xfrm>
              <a:off x="0" y="0"/>
              <a:ext cx="1375479" cy="4313673"/>
            </a:xfrm>
            <a:prstGeom prst="rect">
              <a:avLst/>
            </a:prstGeom>
            <a:noFill/>
            <a:ln>
              <a:noFill/>
            </a:ln>
          </p:spPr>
          <p:txBody>
            <a:bodyPr anchorCtr="0" anchor="t" bIns="106675" lIns="106675" spcFirstLastPara="1" rIns="106675" wrap="square" tIns="106675">
              <a:noAutofit/>
            </a:bodyPr>
            <a:lstStyle/>
            <a:p>
              <a:pPr indent="0" lvl="0" marL="0" marR="0" rtl="0" algn="l">
                <a:lnSpc>
                  <a:spcPct val="90000"/>
                </a:lnSpc>
                <a:spcBef>
                  <a:spcPts val="0"/>
                </a:spcBef>
                <a:spcAft>
                  <a:spcPts val="0"/>
                </a:spcAft>
                <a:buClr>
                  <a:schemeClr val="dk1"/>
                </a:buClr>
                <a:buSzPts val="2800"/>
                <a:buFont typeface="Calibri"/>
                <a:buNone/>
              </a:pPr>
              <a:r>
                <a:rPr lang="en-US" sz="2800">
                  <a:solidFill>
                    <a:schemeClr val="dk1"/>
                  </a:solidFill>
                  <a:latin typeface="Calibri"/>
                  <a:ea typeface="Calibri"/>
                  <a:cs typeface="Calibri"/>
                  <a:sym typeface="Calibri"/>
                </a:rPr>
                <a:t>Xây dựng các API cho Back-end với đầy đủ các phương thức</a:t>
              </a:r>
              <a:endParaRPr/>
            </a:p>
          </p:txBody>
        </p:sp>
        <p:sp>
          <p:nvSpPr>
            <p:cNvPr id="667" name="Google Shape;667;p37"/>
            <p:cNvSpPr/>
            <p:nvPr/>
          </p:nvSpPr>
          <p:spPr>
            <a:xfrm>
              <a:off x="1478640" y="40651"/>
              <a:ext cx="5398757" cy="813026"/>
            </a:xfrm>
            <a:prstGeom prst="rect">
              <a:avLst/>
            </a:prstGeom>
            <a:solidFill>
              <a:srgbClr val="A3E7FF">
                <a:alpha val="89803"/>
              </a:srgbClr>
            </a:solidFill>
            <a:ln cap="flat" cmpd="sng" w="9525">
              <a:solidFill>
                <a:schemeClr val="lt1">
                  <a:alpha val="89803"/>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7"/>
            <p:cNvSpPr txBox="1"/>
            <p:nvPr/>
          </p:nvSpPr>
          <p:spPr>
            <a:xfrm>
              <a:off x="1478640" y="40651"/>
              <a:ext cx="5398757" cy="813026"/>
            </a:xfrm>
            <a:prstGeom prst="rect">
              <a:avLst/>
            </a:prstGeom>
            <a:noFill/>
            <a:ln>
              <a:noFill/>
            </a:ln>
          </p:spPr>
          <p:txBody>
            <a:bodyPr anchorCtr="0" anchor="t" bIns="140950" lIns="140950" spcFirstLastPara="1" rIns="140950" wrap="square" tIns="140950">
              <a:noAutofit/>
            </a:bodyPr>
            <a:lstStyle/>
            <a:p>
              <a:pPr indent="0" lvl="0" marL="0" marR="0" rtl="0" algn="l">
                <a:lnSpc>
                  <a:spcPct val="90000"/>
                </a:lnSpc>
                <a:spcBef>
                  <a:spcPts val="0"/>
                </a:spcBef>
                <a:spcAft>
                  <a:spcPts val="0"/>
                </a:spcAft>
                <a:buClr>
                  <a:srgbClr val="3F3F3F"/>
                </a:buClr>
                <a:buSzPts val="3700"/>
                <a:buFont typeface="Calibri"/>
                <a:buNone/>
              </a:pPr>
              <a:r>
                <a:rPr lang="en-US" sz="3700">
                  <a:solidFill>
                    <a:srgbClr val="3F3F3F"/>
                  </a:solidFill>
                  <a:latin typeface="Calibri"/>
                  <a:ea typeface="Calibri"/>
                  <a:cs typeface="Calibri"/>
                  <a:sym typeface="Calibri"/>
                </a:rPr>
                <a:t>Get (Lấy dữ liệu)</a:t>
              </a:r>
              <a:endParaRPr/>
            </a:p>
          </p:txBody>
        </p:sp>
        <p:cxnSp>
          <p:nvCxnSpPr>
            <p:cNvPr id="669" name="Google Shape;669;p37"/>
            <p:cNvCxnSpPr/>
            <p:nvPr/>
          </p:nvCxnSpPr>
          <p:spPr>
            <a:xfrm>
              <a:off x="1375479" y="853677"/>
              <a:ext cx="5501918" cy="0"/>
            </a:xfrm>
            <a:prstGeom prst="straightConnector1">
              <a:avLst/>
            </a:prstGeom>
            <a:solidFill>
              <a:srgbClr val="E38310"/>
            </a:solidFill>
            <a:ln cap="flat" cmpd="sng" w="15875">
              <a:solidFill>
                <a:srgbClr val="F2CDBA"/>
              </a:solidFill>
              <a:prstDash val="solid"/>
              <a:round/>
              <a:headEnd len="sm" w="sm" type="none"/>
              <a:tailEnd len="sm" w="sm" type="none"/>
            </a:ln>
          </p:spPr>
        </p:cxnSp>
        <p:sp>
          <p:nvSpPr>
            <p:cNvPr id="670" name="Google Shape;670;p37"/>
            <p:cNvSpPr/>
            <p:nvPr/>
          </p:nvSpPr>
          <p:spPr>
            <a:xfrm>
              <a:off x="1478640" y="894328"/>
              <a:ext cx="5398757" cy="813026"/>
            </a:xfrm>
            <a:prstGeom prst="rect">
              <a:avLst/>
            </a:prstGeom>
            <a:solidFill>
              <a:srgbClr val="A3E7FF">
                <a:alpha val="89803"/>
              </a:srgbClr>
            </a:solidFill>
            <a:ln cap="flat" cmpd="sng" w="9525">
              <a:solidFill>
                <a:schemeClr val="lt1">
                  <a:alpha val="89803"/>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7"/>
            <p:cNvSpPr txBox="1"/>
            <p:nvPr/>
          </p:nvSpPr>
          <p:spPr>
            <a:xfrm>
              <a:off x="1478640" y="894328"/>
              <a:ext cx="5398757" cy="813026"/>
            </a:xfrm>
            <a:prstGeom prst="rect">
              <a:avLst/>
            </a:prstGeom>
            <a:noFill/>
            <a:ln>
              <a:noFill/>
            </a:ln>
          </p:spPr>
          <p:txBody>
            <a:bodyPr anchorCtr="0" anchor="t" bIns="140950" lIns="140950" spcFirstLastPara="1" rIns="140950" wrap="square" tIns="140950">
              <a:noAutofit/>
            </a:bodyPr>
            <a:lstStyle/>
            <a:p>
              <a:pPr indent="0" lvl="0" marL="0" marR="0" rtl="0" algn="l">
                <a:lnSpc>
                  <a:spcPct val="90000"/>
                </a:lnSpc>
                <a:spcBef>
                  <a:spcPts val="0"/>
                </a:spcBef>
                <a:spcAft>
                  <a:spcPts val="0"/>
                </a:spcAft>
                <a:buClr>
                  <a:srgbClr val="3F3F3F"/>
                </a:buClr>
                <a:buSzPts val="3700"/>
                <a:buFont typeface="Calibri"/>
                <a:buNone/>
              </a:pPr>
              <a:r>
                <a:rPr lang="en-US" sz="3700">
                  <a:solidFill>
                    <a:srgbClr val="3F3F3F"/>
                  </a:solidFill>
                  <a:latin typeface="Calibri"/>
                  <a:ea typeface="Calibri"/>
                  <a:cs typeface="Calibri"/>
                  <a:sym typeface="Calibri"/>
                </a:rPr>
                <a:t>Post (Thêm dữ liệu mới)</a:t>
              </a:r>
              <a:endParaRPr/>
            </a:p>
          </p:txBody>
        </p:sp>
        <p:cxnSp>
          <p:nvCxnSpPr>
            <p:cNvPr id="672" name="Google Shape;672;p37"/>
            <p:cNvCxnSpPr/>
            <p:nvPr/>
          </p:nvCxnSpPr>
          <p:spPr>
            <a:xfrm>
              <a:off x="1375479" y="1707355"/>
              <a:ext cx="5501918" cy="0"/>
            </a:xfrm>
            <a:prstGeom prst="straightConnector1">
              <a:avLst/>
            </a:prstGeom>
            <a:solidFill>
              <a:srgbClr val="E38310"/>
            </a:solidFill>
            <a:ln cap="flat" cmpd="sng" w="15875">
              <a:solidFill>
                <a:srgbClr val="F2CDBA"/>
              </a:solidFill>
              <a:prstDash val="solid"/>
              <a:round/>
              <a:headEnd len="sm" w="sm" type="none"/>
              <a:tailEnd len="sm" w="sm" type="none"/>
            </a:ln>
          </p:spPr>
        </p:cxnSp>
        <p:sp>
          <p:nvSpPr>
            <p:cNvPr id="673" name="Google Shape;673;p37"/>
            <p:cNvSpPr/>
            <p:nvPr/>
          </p:nvSpPr>
          <p:spPr>
            <a:xfrm>
              <a:off x="1478640" y="1748006"/>
              <a:ext cx="5398757" cy="813026"/>
            </a:xfrm>
            <a:prstGeom prst="rect">
              <a:avLst/>
            </a:prstGeom>
            <a:solidFill>
              <a:srgbClr val="A3E7FF">
                <a:alpha val="89803"/>
              </a:srgbClr>
            </a:solidFill>
            <a:ln cap="flat" cmpd="sng" w="9525">
              <a:solidFill>
                <a:schemeClr val="lt1">
                  <a:alpha val="89803"/>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7"/>
            <p:cNvSpPr txBox="1"/>
            <p:nvPr/>
          </p:nvSpPr>
          <p:spPr>
            <a:xfrm>
              <a:off x="1478640" y="1748006"/>
              <a:ext cx="5398757" cy="813026"/>
            </a:xfrm>
            <a:prstGeom prst="rect">
              <a:avLst/>
            </a:prstGeom>
            <a:noFill/>
            <a:ln>
              <a:noFill/>
            </a:ln>
          </p:spPr>
          <p:txBody>
            <a:bodyPr anchorCtr="0" anchor="t" bIns="140950" lIns="140950" spcFirstLastPara="1" rIns="140950" wrap="square" tIns="140950">
              <a:noAutofit/>
            </a:bodyPr>
            <a:lstStyle/>
            <a:p>
              <a:pPr indent="0" lvl="0" marL="0" marR="0" rtl="0" algn="l">
                <a:lnSpc>
                  <a:spcPct val="90000"/>
                </a:lnSpc>
                <a:spcBef>
                  <a:spcPts val="0"/>
                </a:spcBef>
                <a:spcAft>
                  <a:spcPts val="0"/>
                </a:spcAft>
                <a:buClr>
                  <a:srgbClr val="3F3F3F"/>
                </a:buClr>
                <a:buSzPts val="3700"/>
                <a:buFont typeface="Calibri"/>
                <a:buNone/>
              </a:pPr>
              <a:r>
                <a:rPr lang="en-US" sz="3700">
                  <a:solidFill>
                    <a:srgbClr val="3F3F3F"/>
                  </a:solidFill>
                  <a:latin typeface="Calibri"/>
                  <a:ea typeface="Calibri"/>
                  <a:cs typeface="Calibri"/>
                  <a:sym typeface="Calibri"/>
                </a:rPr>
                <a:t>Put (Cập nhật toàn bộ)</a:t>
              </a:r>
              <a:endParaRPr/>
            </a:p>
          </p:txBody>
        </p:sp>
        <p:cxnSp>
          <p:nvCxnSpPr>
            <p:cNvPr id="675" name="Google Shape;675;p37"/>
            <p:cNvCxnSpPr/>
            <p:nvPr/>
          </p:nvCxnSpPr>
          <p:spPr>
            <a:xfrm>
              <a:off x="1375479" y="2561032"/>
              <a:ext cx="5501918" cy="0"/>
            </a:xfrm>
            <a:prstGeom prst="straightConnector1">
              <a:avLst/>
            </a:prstGeom>
            <a:solidFill>
              <a:srgbClr val="E38310"/>
            </a:solidFill>
            <a:ln cap="flat" cmpd="sng" w="15875">
              <a:solidFill>
                <a:srgbClr val="F2CDBA"/>
              </a:solidFill>
              <a:prstDash val="solid"/>
              <a:round/>
              <a:headEnd len="sm" w="sm" type="none"/>
              <a:tailEnd len="sm" w="sm" type="none"/>
            </a:ln>
          </p:spPr>
        </p:cxnSp>
        <p:sp>
          <p:nvSpPr>
            <p:cNvPr id="676" name="Google Shape;676;p37"/>
            <p:cNvSpPr/>
            <p:nvPr/>
          </p:nvSpPr>
          <p:spPr>
            <a:xfrm>
              <a:off x="1478640" y="2601684"/>
              <a:ext cx="5398757" cy="813026"/>
            </a:xfrm>
            <a:prstGeom prst="rect">
              <a:avLst/>
            </a:prstGeom>
            <a:solidFill>
              <a:srgbClr val="A3E7FF">
                <a:alpha val="89803"/>
              </a:srgbClr>
            </a:solidFill>
            <a:ln cap="flat" cmpd="sng" w="9525">
              <a:solidFill>
                <a:schemeClr val="lt1">
                  <a:alpha val="89803"/>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7"/>
            <p:cNvSpPr txBox="1"/>
            <p:nvPr/>
          </p:nvSpPr>
          <p:spPr>
            <a:xfrm>
              <a:off x="1478640" y="2601684"/>
              <a:ext cx="5398757" cy="813026"/>
            </a:xfrm>
            <a:prstGeom prst="rect">
              <a:avLst/>
            </a:prstGeom>
            <a:noFill/>
            <a:ln>
              <a:noFill/>
            </a:ln>
          </p:spPr>
          <p:txBody>
            <a:bodyPr anchorCtr="0" anchor="t" bIns="140950" lIns="140950" spcFirstLastPara="1" rIns="140950" wrap="square" tIns="140950">
              <a:noAutofit/>
            </a:bodyPr>
            <a:lstStyle/>
            <a:p>
              <a:pPr indent="0" lvl="0" marL="0" marR="0" rtl="0" algn="l">
                <a:lnSpc>
                  <a:spcPct val="90000"/>
                </a:lnSpc>
                <a:spcBef>
                  <a:spcPts val="0"/>
                </a:spcBef>
                <a:spcAft>
                  <a:spcPts val="0"/>
                </a:spcAft>
                <a:buClr>
                  <a:srgbClr val="3F3F3F"/>
                </a:buClr>
                <a:buSzPts val="3700"/>
                <a:buFont typeface="Calibri"/>
                <a:buNone/>
              </a:pPr>
              <a:r>
                <a:rPr lang="en-US" sz="3700">
                  <a:solidFill>
                    <a:srgbClr val="3F3F3F"/>
                  </a:solidFill>
                  <a:latin typeface="Calibri"/>
                  <a:ea typeface="Calibri"/>
                  <a:cs typeface="Calibri"/>
                  <a:sym typeface="Calibri"/>
                </a:rPr>
                <a:t>Patch (Cập nhật một phần)</a:t>
              </a:r>
              <a:endParaRPr/>
            </a:p>
          </p:txBody>
        </p:sp>
        <p:cxnSp>
          <p:nvCxnSpPr>
            <p:cNvPr id="678" name="Google Shape;678;p37"/>
            <p:cNvCxnSpPr/>
            <p:nvPr/>
          </p:nvCxnSpPr>
          <p:spPr>
            <a:xfrm>
              <a:off x="1375479" y="3414710"/>
              <a:ext cx="5501918" cy="0"/>
            </a:xfrm>
            <a:prstGeom prst="straightConnector1">
              <a:avLst/>
            </a:prstGeom>
            <a:solidFill>
              <a:srgbClr val="E38310"/>
            </a:solidFill>
            <a:ln cap="flat" cmpd="sng" w="15875">
              <a:solidFill>
                <a:srgbClr val="F2CDBA"/>
              </a:solidFill>
              <a:prstDash val="solid"/>
              <a:round/>
              <a:headEnd len="sm" w="sm" type="none"/>
              <a:tailEnd len="sm" w="sm" type="none"/>
            </a:ln>
          </p:spPr>
        </p:cxnSp>
        <p:sp>
          <p:nvSpPr>
            <p:cNvPr id="679" name="Google Shape;679;p37"/>
            <p:cNvSpPr/>
            <p:nvPr/>
          </p:nvSpPr>
          <p:spPr>
            <a:xfrm>
              <a:off x="1478640" y="3455361"/>
              <a:ext cx="5398757" cy="813026"/>
            </a:xfrm>
            <a:prstGeom prst="rect">
              <a:avLst/>
            </a:prstGeom>
            <a:solidFill>
              <a:srgbClr val="A3E7FF">
                <a:alpha val="89803"/>
              </a:srgbClr>
            </a:solidFill>
            <a:ln cap="flat" cmpd="sng" w="9525">
              <a:solidFill>
                <a:schemeClr val="lt1">
                  <a:alpha val="89803"/>
                </a:scheme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7"/>
            <p:cNvSpPr txBox="1"/>
            <p:nvPr/>
          </p:nvSpPr>
          <p:spPr>
            <a:xfrm>
              <a:off x="1478640" y="3455361"/>
              <a:ext cx="5398757" cy="813026"/>
            </a:xfrm>
            <a:prstGeom prst="rect">
              <a:avLst/>
            </a:prstGeom>
            <a:noFill/>
            <a:ln>
              <a:noFill/>
            </a:ln>
          </p:spPr>
          <p:txBody>
            <a:bodyPr anchorCtr="0" anchor="t" bIns="140950" lIns="140950" spcFirstLastPara="1" rIns="140950" wrap="square" tIns="140950">
              <a:noAutofit/>
            </a:bodyPr>
            <a:lstStyle/>
            <a:p>
              <a:pPr indent="0" lvl="0" marL="0" marR="0" rtl="0" algn="l">
                <a:lnSpc>
                  <a:spcPct val="90000"/>
                </a:lnSpc>
                <a:spcBef>
                  <a:spcPts val="0"/>
                </a:spcBef>
                <a:spcAft>
                  <a:spcPts val="0"/>
                </a:spcAft>
                <a:buClr>
                  <a:srgbClr val="3F3F3F"/>
                </a:buClr>
                <a:buSzPts val="3700"/>
                <a:buFont typeface="Calibri"/>
                <a:buNone/>
              </a:pPr>
              <a:r>
                <a:rPr lang="en-US" sz="3700">
                  <a:solidFill>
                    <a:srgbClr val="3F3F3F"/>
                  </a:solidFill>
                  <a:latin typeface="Calibri"/>
                  <a:ea typeface="Calibri"/>
                  <a:cs typeface="Calibri"/>
                  <a:sym typeface="Calibri"/>
                </a:rPr>
                <a:t>Delete (Xóa dữ liệu)</a:t>
              </a:r>
              <a:endParaRPr/>
            </a:p>
          </p:txBody>
        </p:sp>
        <p:cxnSp>
          <p:nvCxnSpPr>
            <p:cNvPr id="681" name="Google Shape;681;p37"/>
            <p:cNvCxnSpPr/>
            <p:nvPr/>
          </p:nvCxnSpPr>
          <p:spPr>
            <a:xfrm>
              <a:off x="1375479" y="4268387"/>
              <a:ext cx="5501918" cy="0"/>
            </a:xfrm>
            <a:prstGeom prst="straightConnector1">
              <a:avLst/>
            </a:prstGeom>
            <a:solidFill>
              <a:srgbClr val="E38310"/>
            </a:solidFill>
            <a:ln cap="flat" cmpd="sng" w="15875">
              <a:solidFill>
                <a:srgbClr val="F2CDBA"/>
              </a:solidFill>
              <a:prstDash val="solid"/>
              <a:round/>
              <a:headEnd len="sm" w="sm" type="none"/>
              <a:tailEnd len="sm" w="sm" type="none"/>
            </a:ln>
          </p:spPr>
        </p:cxnSp>
      </p:grpSp>
      <p:pic>
        <p:nvPicPr>
          <p:cNvPr id="682" name="Google Shape;682;p37"/>
          <p:cNvPicPr preferRelativeResize="0"/>
          <p:nvPr/>
        </p:nvPicPr>
        <p:blipFill rotWithShape="1">
          <a:blip r:embed="rId4">
            <a:alphaModFix/>
          </a:blip>
          <a:srcRect b="0" l="0" r="0" t="0"/>
          <a:stretch/>
        </p:blipFill>
        <p:spPr>
          <a:xfrm rot="1309890">
            <a:off x="7631655" y="1272308"/>
            <a:ext cx="4092295" cy="3200677"/>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8"/>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Cách thực hiện</a:t>
            </a:r>
            <a:endParaRPr sz="2800"/>
          </a:p>
        </p:txBody>
      </p:sp>
      <p:sp>
        <p:nvSpPr>
          <p:cNvPr id="690" name="Google Shape;690;p38"/>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2060"/>
              </a:buClr>
              <a:buSzPts val="1800"/>
              <a:buFont typeface="Calibri"/>
              <a:buNone/>
            </a:pPr>
            <a:fld id="{00000000-1234-1234-1234-123412341234}" type="slidenum">
              <a:rPr b="0" i="0" lang="en-US" sz="1800" u="none" cap="none" strike="noStrike">
                <a:solidFill>
                  <a:srgbClr val="002060"/>
                </a:solidFill>
                <a:latin typeface="Calibri"/>
                <a:ea typeface="Calibri"/>
                <a:cs typeface="Calibri"/>
                <a:sym typeface="Calibri"/>
              </a:rPr>
              <a:t>‹#›</a:t>
            </a:fld>
            <a:endParaRPr b="0" i="0" sz="1800" u="none" cap="none" strike="noStrike">
              <a:solidFill>
                <a:srgbClr val="002060"/>
              </a:solidFill>
              <a:latin typeface="Calibri"/>
              <a:ea typeface="Calibri"/>
              <a:cs typeface="Calibri"/>
              <a:sym typeface="Calibri"/>
            </a:endParaRPr>
          </a:p>
        </p:txBody>
      </p:sp>
      <p:sp>
        <p:nvSpPr>
          <p:cNvPr id="691" name="Google Shape;691;p38"/>
          <p:cNvSpPr txBox="1"/>
          <p:nvPr>
            <p:ph idx="11" type="ftr"/>
          </p:nvPr>
        </p:nvSpPr>
        <p:spPr>
          <a:xfrm>
            <a:off x="210590" y="6492845"/>
            <a:ext cx="9352721" cy="35846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1E3352"/>
              </a:buClr>
              <a:buSzPts val="1400"/>
              <a:buFont typeface="Times New Roman"/>
              <a:buNone/>
            </a:pPr>
            <a:r>
              <a:rPr b="1" i="0" lang="en-US" sz="1400" u="none" cap="none" strike="noStrike">
                <a:solidFill>
                  <a:srgbClr val="1E3352"/>
                </a:solidFill>
                <a:latin typeface="Times New Roman"/>
                <a:ea typeface="Times New Roman"/>
                <a:cs typeface="Times New Roman"/>
                <a:sym typeface="Times New Roman"/>
              </a:rPr>
              <a:t>THIẾT KẾ VÀ XÂY DỰNG WEBSITE HỖ TRỢ HỌC LẬP TRÌNH GAME THÔNG QUA AI</a:t>
            </a:r>
            <a:endParaRPr b="1" i="0" sz="1400" u="none" cap="none" strike="noStrike">
              <a:solidFill>
                <a:srgbClr val="1E3352"/>
              </a:solidFill>
              <a:latin typeface="Arial"/>
              <a:ea typeface="Arial"/>
              <a:cs typeface="Arial"/>
              <a:sym typeface="Arial"/>
            </a:endParaRPr>
          </a:p>
        </p:txBody>
      </p:sp>
      <p:sp>
        <p:nvSpPr>
          <p:cNvPr id="692" name="Google Shape;692;p38"/>
          <p:cNvSpPr txBox="1"/>
          <p:nvPr/>
        </p:nvSpPr>
        <p:spPr>
          <a:xfrm>
            <a:off x="865238" y="1307690"/>
            <a:ext cx="18473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nvGrpSpPr>
          <p:cNvPr id="693" name="Google Shape;693;p38"/>
          <p:cNvGrpSpPr/>
          <p:nvPr/>
        </p:nvGrpSpPr>
        <p:grpSpPr>
          <a:xfrm>
            <a:off x="305334" y="959904"/>
            <a:ext cx="4443647" cy="695565"/>
            <a:chOff x="0" y="57564"/>
            <a:chExt cx="4443647" cy="695565"/>
          </a:xfrm>
        </p:grpSpPr>
        <p:sp>
          <p:nvSpPr>
            <p:cNvPr id="694" name="Google Shape;694;p38"/>
            <p:cNvSpPr/>
            <p:nvPr/>
          </p:nvSpPr>
          <p:spPr>
            <a:xfrm>
              <a:off x="0" y="57564"/>
              <a:ext cx="4443647" cy="695565"/>
            </a:xfrm>
            <a:prstGeom prst="roundRect">
              <a:avLst>
                <a:gd fmla="val 16667" name="adj"/>
              </a:avLst>
            </a:prstGeom>
            <a:solidFill>
              <a:srgbClr val="7030A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txBox="1"/>
            <p:nvPr/>
          </p:nvSpPr>
          <p:spPr>
            <a:xfrm>
              <a:off x="33955" y="91519"/>
              <a:ext cx="4375737" cy="627655"/>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Calibri"/>
                <a:buNone/>
              </a:pPr>
              <a:r>
                <a:rPr b="1" lang="en-US" sz="2900">
                  <a:solidFill>
                    <a:schemeClr val="lt1"/>
                  </a:solidFill>
                  <a:latin typeface="Calibri"/>
                  <a:ea typeface="Calibri"/>
                  <a:cs typeface="Calibri"/>
                  <a:sym typeface="Calibri"/>
                </a:rPr>
                <a:t>3. Triển Khai và Thực Hiện </a:t>
              </a:r>
              <a:endParaRPr sz="2900">
                <a:solidFill>
                  <a:schemeClr val="lt1"/>
                </a:solidFill>
                <a:latin typeface="Calibri"/>
                <a:ea typeface="Calibri"/>
                <a:cs typeface="Calibri"/>
                <a:sym typeface="Calibri"/>
              </a:endParaRPr>
            </a:p>
          </p:txBody>
        </p:sp>
      </p:grpSp>
      <p:grpSp>
        <p:nvGrpSpPr>
          <p:cNvPr id="696" name="Google Shape;696;p38"/>
          <p:cNvGrpSpPr/>
          <p:nvPr/>
        </p:nvGrpSpPr>
        <p:grpSpPr>
          <a:xfrm>
            <a:off x="385972" y="2565713"/>
            <a:ext cx="11420053" cy="2842029"/>
            <a:chOff x="2" y="0"/>
            <a:chExt cx="11420053" cy="2842029"/>
          </a:xfrm>
        </p:grpSpPr>
        <p:sp>
          <p:nvSpPr>
            <p:cNvPr id="697" name="Google Shape;697;p38"/>
            <p:cNvSpPr/>
            <p:nvPr/>
          </p:nvSpPr>
          <p:spPr>
            <a:xfrm>
              <a:off x="2" y="0"/>
              <a:ext cx="11420053" cy="2842029"/>
            </a:xfrm>
            <a:prstGeom prst="rightArrow">
              <a:avLst>
                <a:gd fmla="val 50000" name="adj1"/>
                <a:gd fmla="val 50000" name="adj2"/>
              </a:avLst>
            </a:prstGeom>
            <a:solidFill>
              <a:srgbClr val="D8D8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a:off x="3136" y="852608"/>
              <a:ext cx="1826205" cy="1136811"/>
            </a:xfrm>
            <a:prstGeom prst="roundRect">
              <a:avLst>
                <a:gd fmla="val 16667" name="adj"/>
              </a:avLst>
            </a:prstGeom>
            <a:solidFill>
              <a:srgbClr val="2A81D6"/>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txBox="1"/>
            <p:nvPr/>
          </p:nvSpPr>
          <p:spPr>
            <a:xfrm>
              <a:off x="58631" y="908103"/>
              <a:ext cx="1715215" cy="1025821"/>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Kết nối Front-end và Back-end thông qua thư viện hỗ trợ Axios và thư viện Cors để xử lý vấn đề bảo mật</a:t>
              </a:r>
              <a:endParaRPr/>
            </a:p>
          </p:txBody>
        </p:sp>
        <p:sp>
          <p:nvSpPr>
            <p:cNvPr id="700" name="Google Shape;700;p38"/>
            <p:cNvSpPr/>
            <p:nvPr/>
          </p:nvSpPr>
          <p:spPr>
            <a:xfrm>
              <a:off x="1920652" y="852608"/>
              <a:ext cx="1826205" cy="1136811"/>
            </a:xfrm>
            <a:prstGeom prst="roundRect">
              <a:avLst>
                <a:gd fmla="val 16667" name="adj"/>
              </a:avLst>
            </a:prstGeom>
            <a:solidFill>
              <a:srgbClr val="7030A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txBox="1"/>
            <p:nvPr/>
          </p:nvSpPr>
          <p:spPr>
            <a:xfrm>
              <a:off x="1976147" y="908103"/>
              <a:ext cx="1715215" cy="1025821"/>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Tích hợp AI vào Back-end và lưu trữ nội dung vào Database</a:t>
              </a:r>
              <a:endParaRPr/>
            </a:p>
          </p:txBody>
        </p:sp>
        <p:sp>
          <p:nvSpPr>
            <p:cNvPr id="702" name="Google Shape;702;p38"/>
            <p:cNvSpPr/>
            <p:nvPr/>
          </p:nvSpPr>
          <p:spPr>
            <a:xfrm>
              <a:off x="3838168" y="852608"/>
              <a:ext cx="1826205" cy="1136811"/>
            </a:xfrm>
            <a:prstGeom prst="roundRect">
              <a:avLst>
                <a:gd fmla="val 16667" name="adj"/>
              </a:avLst>
            </a:prstGeom>
            <a:solidFill>
              <a:srgbClr val="00B05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txBox="1"/>
            <p:nvPr/>
          </p:nvSpPr>
          <p:spPr>
            <a:xfrm>
              <a:off x="3893663" y="908103"/>
              <a:ext cx="1715215" cy="1025821"/>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Tiến hành xử lý các file, ảnh, . . . lên cloud của AWS S3 để lưu trữ.</a:t>
              </a:r>
              <a:endParaRPr/>
            </a:p>
          </p:txBody>
        </p:sp>
        <p:sp>
          <p:nvSpPr>
            <p:cNvPr id="704" name="Google Shape;704;p38"/>
            <p:cNvSpPr/>
            <p:nvPr/>
          </p:nvSpPr>
          <p:spPr>
            <a:xfrm>
              <a:off x="5755684" y="852608"/>
              <a:ext cx="1826205" cy="1136811"/>
            </a:xfrm>
            <a:prstGeom prst="roundRect">
              <a:avLst>
                <a:gd fmla="val 16667" name="adj"/>
              </a:avLst>
            </a:prstGeom>
            <a:solidFill>
              <a:srgbClr val="AB620D"/>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txBox="1"/>
            <p:nvPr/>
          </p:nvSpPr>
          <p:spPr>
            <a:xfrm>
              <a:off x="5811179" y="908103"/>
              <a:ext cx="1715215" cy="1025821"/>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Kiểm thử các chức năng cơ bản ở phía người dùng như đăng nhập, đăng ký, . . .</a:t>
              </a:r>
              <a:endParaRPr/>
            </a:p>
          </p:txBody>
        </p:sp>
        <p:sp>
          <p:nvSpPr>
            <p:cNvPr id="706" name="Google Shape;706;p38"/>
            <p:cNvSpPr/>
            <p:nvPr/>
          </p:nvSpPr>
          <p:spPr>
            <a:xfrm>
              <a:off x="7673200" y="852608"/>
              <a:ext cx="1826205" cy="1136811"/>
            </a:xfrm>
            <a:prstGeom prst="roundRect">
              <a:avLst>
                <a:gd fmla="val 16667" name="adj"/>
              </a:avLst>
            </a:prstGeom>
            <a:solidFill>
              <a:srgbClr val="E3831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txBox="1"/>
            <p:nvPr/>
          </p:nvSpPr>
          <p:spPr>
            <a:xfrm>
              <a:off x="7728695" y="908103"/>
              <a:ext cx="1715215" cy="1025821"/>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Kiểm thử các chức năng quản lý nâng cao ở phía Admin.</a:t>
              </a:r>
              <a:endParaRPr/>
            </a:p>
          </p:txBody>
        </p:sp>
        <p:sp>
          <p:nvSpPr>
            <p:cNvPr id="708" name="Google Shape;708;p38"/>
            <p:cNvSpPr/>
            <p:nvPr/>
          </p:nvSpPr>
          <p:spPr>
            <a:xfrm>
              <a:off x="9590716" y="852608"/>
              <a:ext cx="1826205" cy="1136811"/>
            </a:xfrm>
            <a:prstGeom prst="roundRect">
              <a:avLst>
                <a:gd fmla="val 16667" name="adj"/>
              </a:avLst>
            </a:prstGeom>
            <a:solidFill>
              <a:srgbClr val="FF0000"/>
            </a:solidFill>
            <a:ln cap="flat" cmpd="sng" w="158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txBox="1"/>
            <p:nvPr/>
          </p:nvSpPr>
          <p:spPr>
            <a:xfrm>
              <a:off x="9646211" y="908103"/>
              <a:ext cx="1715215" cy="1025821"/>
            </a:xfrm>
            <a:prstGeom prst="rect">
              <a:avLst/>
            </a:prstGeom>
            <a:noFill/>
            <a:ln>
              <a:noFill/>
            </a:ln>
          </p:spPr>
          <p:txBody>
            <a:bodyPr anchorCtr="0" anchor="ctr" bIns="49525" lIns="49525" spcFirstLastPara="1" rIns="49525" wrap="square" tIns="49525">
              <a:noAutofit/>
            </a:bodyPr>
            <a:lstStyle/>
            <a:p>
              <a:pPr indent="0" lvl="0" marL="0" marR="0" rtl="0" algn="ctr">
                <a:lnSpc>
                  <a:spcPct val="90000"/>
                </a:lnSpc>
                <a:spcBef>
                  <a:spcPts val="0"/>
                </a:spcBef>
                <a:spcAft>
                  <a:spcPts val="0"/>
                </a:spcAft>
                <a:buClr>
                  <a:schemeClr val="lt1"/>
                </a:buClr>
                <a:buSzPts val="1300"/>
                <a:buFont typeface="Calibri"/>
                <a:buNone/>
              </a:pPr>
              <a:r>
                <a:rPr lang="en-US" sz="1300">
                  <a:solidFill>
                    <a:schemeClr val="lt1"/>
                  </a:solidFill>
                  <a:latin typeface="Calibri"/>
                  <a:ea typeface="Calibri"/>
                  <a:cs typeface="Calibri"/>
                  <a:sym typeface="Calibri"/>
                </a:rPr>
                <a:t>Theo dõi hiệu suất và nhận xét.</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3" name="Shape 713"/>
        <p:cNvGrpSpPr/>
        <p:nvPr/>
      </p:nvGrpSpPr>
      <p:grpSpPr>
        <a:xfrm>
          <a:off x="0" y="0"/>
          <a:ext cx="0" cy="0"/>
          <a:chOff x="0" y="0"/>
          <a:chExt cx="0" cy="0"/>
        </a:xfrm>
      </p:grpSpPr>
      <p:sp>
        <p:nvSpPr>
          <p:cNvPr id="714" name="Google Shape;714;p39"/>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Các vấn đề sẽ phát triển tiếp </a:t>
            </a:r>
            <a:endParaRPr sz="2800"/>
          </a:p>
        </p:txBody>
      </p:sp>
      <p:sp>
        <p:nvSpPr>
          <p:cNvPr id="715" name="Google Shape;715;p39"/>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716" name="Google Shape;716;p39"/>
          <p:cNvSpPr txBox="1"/>
          <p:nvPr/>
        </p:nvSpPr>
        <p:spPr>
          <a:xfrm>
            <a:off x="213961" y="904577"/>
            <a:ext cx="11767449" cy="5412358"/>
          </a:xfrm>
          <a:prstGeom prst="rect">
            <a:avLst/>
          </a:prstGeom>
          <a:noFill/>
          <a:ln>
            <a:noFill/>
          </a:ln>
        </p:spPr>
        <p:txBody>
          <a:bodyPr anchorCtr="0" anchor="t" bIns="45700" lIns="0" spcFirstLastPara="1" rIns="0" wrap="square" tIns="45700">
            <a:normAutofit/>
          </a:bodyPr>
          <a:lstStyle/>
          <a:p>
            <a:pPr indent="-63500" lvl="0" marL="228600" marR="0" rtl="0" algn="l">
              <a:lnSpc>
                <a:spcPct val="90000"/>
              </a:lnSpc>
              <a:spcBef>
                <a:spcPts val="0"/>
              </a:spcBef>
              <a:spcAft>
                <a:spcPts val="0"/>
              </a:spcAft>
              <a:buClr>
                <a:srgbClr val="3F3F3F"/>
              </a:buClr>
              <a:buSzPts val="2600"/>
              <a:buFont typeface="Arial"/>
              <a:buNone/>
            </a:pPr>
            <a:r>
              <a:t/>
            </a:r>
            <a:endParaRPr b="1" sz="2600">
              <a:solidFill>
                <a:srgbClr val="3F3F3F"/>
              </a:solidFill>
              <a:latin typeface="Arial"/>
              <a:ea typeface="Arial"/>
              <a:cs typeface="Arial"/>
              <a:sym typeface="Arial"/>
            </a:endParaRPr>
          </a:p>
          <a:p>
            <a:pPr indent="0" lvl="0" marL="0" marR="0" rtl="0" algn="l">
              <a:lnSpc>
                <a:spcPct val="90000"/>
              </a:lnSpc>
              <a:spcBef>
                <a:spcPts val="1400"/>
              </a:spcBef>
              <a:spcAft>
                <a:spcPts val="0"/>
              </a:spcAft>
              <a:buClr>
                <a:srgbClr val="3F3F3F"/>
              </a:buClr>
              <a:buSzPts val="2400"/>
              <a:buFont typeface="Arial"/>
              <a:buNone/>
            </a:pPr>
            <a:r>
              <a:t/>
            </a:r>
            <a:endParaRPr b="1" sz="2400">
              <a:solidFill>
                <a:srgbClr val="3F3F3F"/>
              </a:solidFill>
              <a:latin typeface="Arial"/>
              <a:ea typeface="Arial"/>
              <a:cs typeface="Arial"/>
              <a:sym typeface="Arial"/>
            </a:endParaRPr>
          </a:p>
          <a:p>
            <a:pPr indent="-130175" lvl="1" marL="457200" marR="0" rtl="0" algn="l">
              <a:lnSpc>
                <a:spcPct val="90000"/>
              </a:lnSpc>
              <a:spcBef>
                <a:spcPts val="400"/>
              </a:spcBef>
              <a:spcAft>
                <a:spcPts val="0"/>
              </a:spcAft>
              <a:buClr>
                <a:srgbClr val="3F3F3F"/>
              </a:buClr>
              <a:buSzPts val="2000"/>
              <a:buFont typeface="Noto Sans Symbols"/>
              <a:buNone/>
            </a:pPr>
            <a:r>
              <a:t/>
            </a:r>
            <a:endParaRPr b="0" i="0" sz="2000" u="none" cap="none" strike="noStrike">
              <a:solidFill>
                <a:srgbClr val="3F3F3F"/>
              </a:solidFill>
              <a:latin typeface="Arial"/>
              <a:ea typeface="Arial"/>
              <a:cs typeface="Arial"/>
              <a:sym typeface="Arial"/>
            </a:endParaRPr>
          </a:p>
        </p:txBody>
      </p:sp>
      <p:sp>
        <p:nvSpPr>
          <p:cNvPr id="717" name="Google Shape;717;p39"/>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latin typeface="Arial"/>
                <a:ea typeface="Arial"/>
                <a:cs typeface="Arial"/>
                <a:sym typeface="Arial"/>
              </a:rPr>
              <a:t>Tên đề tài</a:t>
            </a:r>
            <a:endParaRPr b="1">
              <a:latin typeface="Arial"/>
              <a:ea typeface="Arial"/>
              <a:cs typeface="Arial"/>
              <a:sym typeface="Arial"/>
            </a:endParaRPr>
          </a:p>
        </p:txBody>
      </p:sp>
      <p:pic>
        <p:nvPicPr>
          <p:cNvPr id="718" name="Google Shape;718;p39"/>
          <p:cNvPicPr preferRelativeResize="0"/>
          <p:nvPr/>
        </p:nvPicPr>
        <p:blipFill rotWithShape="1">
          <a:blip r:embed="rId3">
            <a:alphaModFix/>
          </a:blip>
          <a:srcRect b="0" l="0" r="0" t="0"/>
          <a:stretch/>
        </p:blipFill>
        <p:spPr>
          <a:xfrm>
            <a:off x="305333" y="1046641"/>
            <a:ext cx="11672705" cy="527029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txBox="1"/>
          <p:nvPr>
            <p:ph type="title"/>
          </p:nvPr>
        </p:nvSpPr>
        <p:spPr>
          <a:xfrm>
            <a:off x="1034473" y="55983"/>
            <a:ext cx="10085811" cy="62524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Arial"/>
              <a:buNone/>
            </a:pPr>
            <a:r>
              <a:rPr lang="en-US"/>
              <a:t>Giới Thiệu</a:t>
            </a:r>
            <a:endParaRPr/>
          </a:p>
        </p:txBody>
      </p:sp>
      <p:sp>
        <p:nvSpPr>
          <p:cNvPr id="128" name="Google Shape;128;p4"/>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4"/>
          <p:cNvSpPr txBox="1"/>
          <p:nvPr/>
        </p:nvSpPr>
        <p:spPr>
          <a:xfrm>
            <a:off x="5888988" y="1042925"/>
            <a:ext cx="5997678" cy="5417575"/>
          </a:xfrm>
          <a:prstGeom prst="rect">
            <a:avLst/>
          </a:prstGeom>
          <a:noFill/>
          <a:ln>
            <a:noFill/>
          </a:ln>
        </p:spPr>
        <p:txBody>
          <a:bodyPr anchorCtr="0" anchor="t" bIns="45700" lIns="0" spcFirstLastPara="1" rIns="0" wrap="square" tIns="45700">
            <a:normAutofit/>
          </a:bodyPr>
          <a:lstStyle/>
          <a:p>
            <a:pPr indent="-228600" lvl="0" marL="228600" marR="0" rtl="0" algn="l">
              <a:lnSpc>
                <a:spcPct val="150000"/>
              </a:lnSpc>
              <a:spcBef>
                <a:spcPts val="0"/>
              </a:spcBef>
              <a:spcAft>
                <a:spcPts val="0"/>
              </a:spcAft>
              <a:buClr>
                <a:srgbClr val="3F3F3F"/>
              </a:buClr>
              <a:buSzPts val="2400"/>
              <a:buFont typeface="Noto Sans Symbols"/>
              <a:buChar char="❑"/>
            </a:pPr>
            <a:r>
              <a:rPr b="1" lang="en-US" sz="2400">
                <a:solidFill>
                  <a:srgbClr val="3F3F3F"/>
                </a:solidFill>
                <a:latin typeface="Arial"/>
                <a:ea typeface="Arial"/>
                <a:cs typeface="Arial"/>
                <a:sym typeface="Arial"/>
              </a:rPr>
              <a:t> Giá trị công nghệ </a:t>
            </a:r>
            <a:endParaRPr/>
          </a:p>
          <a:p>
            <a:pPr indent="-257175" lvl="1" marL="457200" marR="0" rtl="0" algn="l">
              <a:lnSpc>
                <a:spcPct val="150000"/>
              </a:lnSpc>
              <a:spcBef>
                <a:spcPts val="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Đội ngũ sáng tạo của VNGGames đã phát triển Artian, một nền tảng vẽ kỹ thuật số kết hợp AI dựa trên mô hình Stable Diffusion, giúp tối ưu hóa quy trình thiết kế và tạo hình nhân vật.</a:t>
            </a:r>
            <a:endParaRPr b="0" i="0" sz="2000" u="none" cap="none" strike="noStrike">
              <a:solidFill>
                <a:srgbClr val="3F3F3F"/>
              </a:solidFill>
              <a:latin typeface="Arial"/>
              <a:ea typeface="Arial"/>
              <a:cs typeface="Arial"/>
              <a:sym typeface="Arial"/>
            </a:endParaRPr>
          </a:p>
          <a:p>
            <a:pPr indent="-257175" lvl="1" marL="457200" marR="0" rtl="0" algn="l">
              <a:lnSpc>
                <a:spcPct val="15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Tại Việt Nam, các doanh nghiệp game hàng đầu như VNGGames đã ứng dụng AI để cải thiện chất lượng sản phẩm. </a:t>
            </a:r>
            <a:endParaRPr b="0" i="0" sz="2000" u="none" cap="none" strike="noStrike">
              <a:solidFill>
                <a:srgbClr val="3F3F3F"/>
              </a:solidFill>
              <a:latin typeface="Arial"/>
              <a:ea typeface="Arial"/>
              <a:cs typeface="Arial"/>
              <a:sym typeface="Arial"/>
            </a:endParaRPr>
          </a:p>
          <a:p>
            <a:pPr indent="0" lvl="1" marL="200025" marR="0" rtl="0" algn="l">
              <a:lnSpc>
                <a:spcPct val="90000"/>
              </a:lnSpc>
              <a:spcBef>
                <a:spcPts val="600"/>
              </a:spcBef>
              <a:spcAft>
                <a:spcPts val="0"/>
              </a:spcAft>
              <a:buClr>
                <a:srgbClr val="3F3F3F"/>
              </a:buClr>
              <a:buSzPts val="2200"/>
              <a:buFont typeface="Noto Sans Symbols"/>
              <a:buNone/>
            </a:pPr>
            <a:r>
              <a:t/>
            </a:r>
            <a:endParaRPr b="0" i="0" sz="2200" u="none" cap="none" strike="noStrike">
              <a:solidFill>
                <a:srgbClr val="3F3F3F"/>
              </a:solidFill>
              <a:latin typeface="Arial"/>
              <a:ea typeface="Arial"/>
              <a:cs typeface="Arial"/>
              <a:sym typeface="Arial"/>
            </a:endParaRPr>
          </a:p>
        </p:txBody>
      </p:sp>
      <p:sp>
        <p:nvSpPr>
          <p:cNvPr id="130" name="Google Shape;130;p4"/>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a:latin typeface="Arial"/>
              <a:ea typeface="Arial"/>
              <a:cs typeface="Arial"/>
              <a:sym typeface="Arial"/>
            </a:endParaRPr>
          </a:p>
        </p:txBody>
      </p:sp>
      <p:pic>
        <p:nvPicPr>
          <p:cNvPr id="131" name="Google Shape;131;p4"/>
          <p:cNvPicPr preferRelativeResize="0"/>
          <p:nvPr/>
        </p:nvPicPr>
        <p:blipFill rotWithShape="1">
          <a:blip r:embed="rId3">
            <a:alphaModFix/>
          </a:blip>
          <a:srcRect b="0" l="0" r="0" t="0"/>
          <a:stretch/>
        </p:blipFill>
        <p:spPr>
          <a:xfrm>
            <a:off x="160774" y="1583313"/>
            <a:ext cx="5728214" cy="3975106"/>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40"/>
          <p:cNvSpPr txBox="1"/>
          <p:nvPr>
            <p:ph idx="4294967295" type="body"/>
          </p:nvPr>
        </p:nvSpPr>
        <p:spPr>
          <a:xfrm>
            <a:off x="4191825" y="5203202"/>
            <a:ext cx="5817413" cy="501864"/>
          </a:xfrm>
          <a:prstGeom prst="rect">
            <a:avLst/>
          </a:prstGeom>
          <a:noFill/>
          <a:ln>
            <a:noFill/>
          </a:ln>
        </p:spPr>
        <p:txBody>
          <a:bodyPr anchorCtr="0" anchor="t" bIns="45700" lIns="0" spcFirstLastPara="1" rIns="0" wrap="square" tIns="45700">
            <a:normAutofit fontScale="77500" lnSpcReduction="20000"/>
          </a:bodyPr>
          <a:lstStyle/>
          <a:p>
            <a:pPr indent="0" lvl="0" marL="0" rtl="0" algn="l">
              <a:lnSpc>
                <a:spcPct val="90000"/>
              </a:lnSpc>
              <a:spcBef>
                <a:spcPts val="0"/>
              </a:spcBef>
              <a:spcAft>
                <a:spcPts val="0"/>
              </a:spcAft>
              <a:buClr>
                <a:srgbClr val="002060"/>
              </a:buClr>
              <a:buSzPct val="100000"/>
              <a:buNone/>
            </a:pPr>
            <a:r>
              <a:rPr b="1" lang="en-US">
                <a:solidFill>
                  <a:srgbClr val="002060"/>
                </a:solidFill>
                <a:latin typeface="Arial"/>
                <a:ea typeface="Arial"/>
                <a:cs typeface="Arial"/>
                <a:sym typeface="Arial"/>
              </a:rPr>
              <a:t>TP. HỒ CHÍ MINH, NGÀY </a:t>
            </a:r>
            <a:r>
              <a:rPr lang="en-US">
                <a:solidFill>
                  <a:srgbClr val="002060"/>
                </a:solidFill>
              </a:rPr>
              <a:t>25</a:t>
            </a:r>
            <a:r>
              <a:rPr b="1" lang="en-US">
                <a:solidFill>
                  <a:srgbClr val="002060"/>
                </a:solidFill>
                <a:latin typeface="Arial"/>
                <a:ea typeface="Arial"/>
                <a:cs typeface="Arial"/>
                <a:sym typeface="Arial"/>
              </a:rPr>
              <a:t> THÁNG 12 NĂM 2024</a:t>
            </a:r>
            <a:endParaRPr b="1">
              <a:solidFill>
                <a:srgbClr val="002060"/>
              </a:solidFill>
              <a:latin typeface="Arial"/>
              <a:ea typeface="Arial"/>
              <a:cs typeface="Arial"/>
              <a:sym typeface="Arial"/>
            </a:endParaRPr>
          </a:p>
        </p:txBody>
      </p:sp>
      <p:sp>
        <p:nvSpPr>
          <p:cNvPr id="724" name="Google Shape;724;p40"/>
          <p:cNvSpPr txBox="1"/>
          <p:nvPr/>
        </p:nvSpPr>
        <p:spPr>
          <a:xfrm>
            <a:off x="1863310" y="1880939"/>
            <a:ext cx="9104670" cy="1908443"/>
          </a:xfrm>
          <a:prstGeom prst="rect">
            <a:avLst/>
          </a:prstGeom>
          <a:noFill/>
          <a:ln>
            <a:noFill/>
          </a:ln>
        </p:spPr>
        <p:txBody>
          <a:bodyPr anchorCtr="0" anchor="t" bIns="0" lIns="91425" spcFirstLastPara="1" rIns="91425" wrap="square" tIns="0">
            <a:normAutofit/>
          </a:bodyPr>
          <a:lstStyle/>
          <a:p>
            <a:pPr indent="0" lvl="0" marL="0" marR="0" rtl="0" algn="ctr">
              <a:lnSpc>
                <a:spcPct val="160000"/>
              </a:lnSpc>
              <a:spcBef>
                <a:spcPts val="0"/>
              </a:spcBef>
              <a:spcAft>
                <a:spcPts val="0"/>
              </a:spcAft>
              <a:buClr>
                <a:schemeClr val="accent1"/>
              </a:buClr>
              <a:buSzPts val="3600"/>
              <a:buFont typeface="Calibri"/>
              <a:buNone/>
            </a:pPr>
            <a:r>
              <a:rPr b="1" lang="en-US" sz="3600">
                <a:solidFill>
                  <a:srgbClr val="FF0000"/>
                </a:solidFill>
                <a:latin typeface="Arial"/>
                <a:ea typeface="Arial"/>
                <a:cs typeface="Arial"/>
                <a:sym typeface="Arial"/>
              </a:rPr>
              <a:t>TRÂN TRỌNG CẢM ƠN </a:t>
            </a:r>
            <a:br>
              <a:rPr b="1" lang="en-US" sz="3600">
                <a:solidFill>
                  <a:srgbClr val="FF0000"/>
                </a:solidFill>
                <a:latin typeface="Arial"/>
                <a:ea typeface="Arial"/>
                <a:cs typeface="Arial"/>
                <a:sym typeface="Arial"/>
              </a:rPr>
            </a:br>
            <a:r>
              <a:rPr b="1" lang="en-US" sz="3600">
                <a:solidFill>
                  <a:srgbClr val="FF0000"/>
                </a:solidFill>
                <a:latin typeface="Arial"/>
                <a:ea typeface="Arial"/>
                <a:cs typeface="Arial"/>
                <a:sym typeface="Arial"/>
              </a:rPr>
              <a:t>QUÝ THẦY CÔ HỘI ĐỒNG KHOA HỌC</a:t>
            </a:r>
            <a:endParaRPr/>
          </a:p>
        </p:txBody>
      </p:sp>
      <p:sp>
        <p:nvSpPr>
          <p:cNvPr id="725" name="Google Shape;725;p40"/>
          <p:cNvSpPr txBox="1"/>
          <p:nvPr/>
        </p:nvSpPr>
        <p:spPr>
          <a:xfrm>
            <a:off x="129502" y="259501"/>
            <a:ext cx="12059322"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BÁO CÁO KHÓA LUẬN TỐT NGHIỆP</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5"/>
          <p:cNvSpPr txBox="1"/>
          <p:nvPr>
            <p:ph type="title"/>
          </p:nvPr>
        </p:nvSpPr>
        <p:spPr>
          <a:xfrm>
            <a:off x="1034473" y="55983"/>
            <a:ext cx="10085811" cy="62524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Arial"/>
              <a:buNone/>
            </a:pPr>
            <a:r>
              <a:rPr lang="en-US"/>
              <a:t>Giới Thiệu</a:t>
            </a:r>
            <a:endParaRPr/>
          </a:p>
        </p:txBody>
      </p:sp>
      <p:sp>
        <p:nvSpPr>
          <p:cNvPr id="139" name="Google Shape;139;p5"/>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0" name="Google Shape;140;p5"/>
          <p:cNvSpPr txBox="1"/>
          <p:nvPr/>
        </p:nvSpPr>
        <p:spPr>
          <a:xfrm>
            <a:off x="235974" y="1042926"/>
            <a:ext cx="11745436" cy="4246830"/>
          </a:xfrm>
          <a:prstGeom prst="rect">
            <a:avLst/>
          </a:prstGeom>
          <a:noFill/>
          <a:ln>
            <a:noFill/>
          </a:ln>
        </p:spPr>
        <p:txBody>
          <a:bodyPr anchorCtr="0" anchor="t" bIns="45700" lIns="0" spcFirstLastPara="1" rIns="0" wrap="square" tIns="45700">
            <a:normAutofit/>
          </a:bodyPr>
          <a:lstStyle/>
          <a:p>
            <a:pPr indent="0" lvl="0" marL="0" marR="0" rtl="0" algn="l">
              <a:lnSpc>
                <a:spcPct val="150000"/>
              </a:lnSpc>
              <a:spcBef>
                <a:spcPts val="0"/>
              </a:spcBef>
              <a:spcAft>
                <a:spcPts val="0"/>
              </a:spcAft>
              <a:buClr>
                <a:srgbClr val="3F3F3F"/>
              </a:buClr>
              <a:buSzPts val="2200"/>
              <a:buFont typeface="Arial"/>
              <a:buNone/>
            </a:pPr>
            <a:r>
              <a:t/>
            </a:r>
            <a:endParaRPr b="1" sz="2200">
              <a:solidFill>
                <a:srgbClr val="3F3F3F"/>
              </a:solidFill>
              <a:latin typeface="Arial"/>
              <a:ea typeface="Arial"/>
              <a:cs typeface="Arial"/>
              <a:sym typeface="Arial"/>
            </a:endParaRPr>
          </a:p>
        </p:txBody>
      </p:sp>
      <p:sp>
        <p:nvSpPr>
          <p:cNvPr id="141" name="Google Shape;141;p5"/>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a:latin typeface="Arial"/>
              <a:ea typeface="Arial"/>
              <a:cs typeface="Arial"/>
              <a:sym typeface="Arial"/>
            </a:endParaRPr>
          </a:p>
        </p:txBody>
      </p:sp>
      <p:sp>
        <p:nvSpPr>
          <p:cNvPr id="142" name="Google Shape;142;p5"/>
          <p:cNvSpPr txBox="1"/>
          <p:nvPr/>
        </p:nvSpPr>
        <p:spPr>
          <a:xfrm>
            <a:off x="235974" y="1042926"/>
            <a:ext cx="5389895" cy="474431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rgbClr val="3F3F3F"/>
                </a:solidFill>
                <a:latin typeface="Arial"/>
                <a:ea typeface="Arial"/>
                <a:cs typeface="Arial"/>
                <a:sym typeface="Arial"/>
              </a:rPr>
              <a:t>3. Tích hợp AI</a:t>
            </a:r>
            <a:endParaRPr/>
          </a:p>
          <a:p>
            <a:pPr indent="0" lvl="0" marL="0" marR="0" rtl="0" algn="l">
              <a:lnSpc>
                <a:spcPct val="150000"/>
              </a:lnSpc>
              <a:spcBef>
                <a:spcPts val="0"/>
              </a:spcBef>
              <a:spcAft>
                <a:spcPts val="0"/>
              </a:spcAft>
              <a:buNone/>
            </a:pPr>
            <a:r>
              <a:rPr lang="en-US" sz="2000">
                <a:solidFill>
                  <a:srgbClr val="3F3F3F"/>
                </a:solidFill>
                <a:latin typeface="Arial"/>
                <a:ea typeface="Arial"/>
                <a:cs typeface="Arial"/>
                <a:sym typeface="Arial"/>
              </a:rPr>
              <a:t>	Nền tảng học ngôn ngữ nổi tiếng Duolingo đã tích hợp GPT-4 vào phiên bản Duolingo Max, cung cấp trải nghiệm học ngôn ngữ được cá nhân hóa cao. </a:t>
            </a:r>
            <a:endParaRPr sz="2000">
              <a:solidFill>
                <a:srgbClr val="3F3F3F"/>
              </a:solidFill>
              <a:latin typeface="Arial"/>
              <a:ea typeface="Arial"/>
              <a:cs typeface="Arial"/>
              <a:sym typeface="Arial"/>
            </a:endParaRPr>
          </a:p>
          <a:p>
            <a:pPr indent="0" lvl="0" marL="0" marR="0" rtl="0" algn="l">
              <a:lnSpc>
                <a:spcPct val="150000"/>
              </a:lnSpc>
              <a:spcBef>
                <a:spcPts val="0"/>
              </a:spcBef>
              <a:spcAft>
                <a:spcPts val="0"/>
              </a:spcAft>
              <a:buNone/>
            </a:pPr>
            <a:r>
              <a:rPr lang="en-US" sz="2000">
                <a:solidFill>
                  <a:srgbClr val="3F3F3F"/>
                </a:solidFill>
                <a:latin typeface="Arial"/>
                <a:ea typeface="Arial"/>
                <a:cs typeface="Arial"/>
                <a:sym typeface="Arial"/>
              </a:rPr>
              <a:t>	Các tính năng tiêu biểu như "Explain My Answer" giúp giải thích rõ ràng cho người học về lý do một câu trả lời đúng hoặc sai, từ đó nâng cao hiểu biết và củng cố kiến thức ngôn ngữ của họ.</a:t>
            </a:r>
            <a:endParaRPr sz="2000">
              <a:solidFill>
                <a:srgbClr val="3F3F3F"/>
              </a:solidFill>
              <a:latin typeface="Arial"/>
              <a:ea typeface="Arial"/>
              <a:cs typeface="Arial"/>
              <a:sym typeface="Arial"/>
            </a:endParaRPr>
          </a:p>
        </p:txBody>
      </p:sp>
      <p:pic>
        <p:nvPicPr>
          <p:cNvPr id="143" name="Google Shape;143;p5"/>
          <p:cNvPicPr preferRelativeResize="0"/>
          <p:nvPr/>
        </p:nvPicPr>
        <p:blipFill rotWithShape="1">
          <a:blip r:embed="rId3">
            <a:alphaModFix/>
          </a:blip>
          <a:srcRect b="0" l="0" r="0" t="0"/>
          <a:stretch/>
        </p:blipFill>
        <p:spPr>
          <a:xfrm>
            <a:off x="5755639" y="1499206"/>
            <a:ext cx="6096000" cy="3859588"/>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705"/>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6"/>
          <p:cNvSpPr txBox="1"/>
          <p:nvPr>
            <p:ph type="title"/>
          </p:nvPr>
        </p:nvSpPr>
        <p:spPr>
          <a:xfrm>
            <a:off x="1034473" y="55983"/>
            <a:ext cx="10085811" cy="625249"/>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chemeClr val="lt1"/>
              </a:buClr>
              <a:buSzPts val="2800"/>
              <a:buFont typeface="Arial"/>
              <a:buNone/>
            </a:pPr>
            <a:r>
              <a:rPr lang="en-US"/>
              <a:t>Giới Thiệu</a:t>
            </a:r>
            <a:endParaRPr/>
          </a:p>
        </p:txBody>
      </p:sp>
      <p:sp>
        <p:nvSpPr>
          <p:cNvPr id="151" name="Google Shape;151;p6"/>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2" name="Google Shape;152;p6"/>
          <p:cNvSpPr txBox="1"/>
          <p:nvPr/>
        </p:nvSpPr>
        <p:spPr>
          <a:xfrm>
            <a:off x="235974" y="1042926"/>
            <a:ext cx="11745436" cy="4246830"/>
          </a:xfrm>
          <a:prstGeom prst="rect">
            <a:avLst/>
          </a:prstGeom>
          <a:noFill/>
          <a:ln>
            <a:noFill/>
          </a:ln>
        </p:spPr>
        <p:txBody>
          <a:bodyPr anchorCtr="0" anchor="t" bIns="45700" lIns="0" spcFirstLastPara="1" rIns="0" wrap="square" tIns="45700">
            <a:normAutofit/>
          </a:bodyPr>
          <a:lstStyle/>
          <a:p>
            <a:pPr indent="0" lvl="0" marL="0" marR="0" rtl="0" algn="l">
              <a:lnSpc>
                <a:spcPct val="150000"/>
              </a:lnSpc>
              <a:spcBef>
                <a:spcPts val="0"/>
              </a:spcBef>
              <a:spcAft>
                <a:spcPts val="0"/>
              </a:spcAft>
              <a:buClr>
                <a:srgbClr val="3F3F3F"/>
              </a:buClr>
              <a:buSzPts val="2200"/>
              <a:buFont typeface="Arial"/>
              <a:buNone/>
            </a:pPr>
            <a:r>
              <a:t/>
            </a:r>
            <a:endParaRPr b="1" sz="2200">
              <a:solidFill>
                <a:srgbClr val="3F3F3F"/>
              </a:solidFill>
              <a:latin typeface="Arial"/>
              <a:ea typeface="Arial"/>
              <a:cs typeface="Arial"/>
              <a:sym typeface="Arial"/>
            </a:endParaRPr>
          </a:p>
        </p:txBody>
      </p:sp>
      <p:sp>
        <p:nvSpPr>
          <p:cNvPr id="153" name="Google Shape;153;p6"/>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a:latin typeface="Arial"/>
              <a:ea typeface="Arial"/>
              <a:cs typeface="Arial"/>
              <a:sym typeface="Arial"/>
            </a:endParaRPr>
          </a:p>
        </p:txBody>
      </p:sp>
      <p:sp>
        <p:nvSpPr>
          <p:cNvPr id="154" name="Google Shape;154;p6"/>
          <p:cNvSpPr txBox="1"/>
          <p:nvPr/>
        </p:nvSpPr>
        <p:spPr>
          <a:xfrm>
            <a:off x="204659" y="732054"/>
            <a:ext cx="11745435" cy="243598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b="1" lang="en-US" sz="2400">
                <a:solidFill>
                  <a:srgbClr val="3F3F3F"/>
                </a:solidFill>
                <a:latin typeface="Arial"/>
                <a:ea typeface="Arial"/>
                <a:cs typeface="Arial"/>
                <a:sym typeface="Arial"/>
              </a:rPr>
              <a:t>4. Dự Án</a:t>
            </a:r>
            <a:endParaRPr/>
          </a:p>
          <a:p>
            <a:pPr indent="0" lvl="0" marL="0" marR="0" rtl="0" algn="l">
              <a:lnSpc>
                <a:spcPct val="150000"/>
              </a:lnSpc>
              <a:spcBef>
                <a:spcPts val="0"/>
              </a:spcBef>
              <a:spcAft>
                <a:spcPts val="0"/>
              </a:spcAft>
              <a:buNone/>
            </a:pPr>
            <a:r>
              <a:rPr lang="en-US" sz="2000">
                <a:solidFill>
                  <a:srgbClr val="3F3F3F"/>
                </a:solidFill>
                <a:latin typeface="Arial"/>
                <a:ea typeface="Arial"/>
                <a:cs typeface="Arial"/>
                <a:sym typeface="Arial"/>
              </a:rPr>
              <a:t>	Dự án AI_LICE được thiết kế nhằm xây dựng một nền tảng học lập trình game tiên tiến với khả năng tích hợp trí tuệ nhân tạo AI. </a:t>
            </a:r>
            <a:endParaRPr/>
          </a:p>
          <a:p>
            <a:pPr indent="0" lvl="0" marL="0" marR="0" rtl="0" algn="l">
              <a:lnSpc>
                <a:spcPct val="150000"/>
              </a:lnSpc>
              <a:spcBef>
                <a:spcPts val="0"/>
              </a:spcBef>
              <a:spcAft>
                <a:spcPts val="0"/>
              </a:spcAft>
              <a:buNone/>
            </a:pPr>
            <a:r>
              <a:rPr lang="en-US" sz="2000">
                <a:solidFill>
                  <a:srgbClr val="3F3F3F"/>
                </a:solidFill>
                <a:latin typeface="Arial"/>
                <a:ea typeface="Arial"/>
                <a:cs typeface="Arial"/>
                <a:sym typeface="Arial"/>
              </a:rPr>
              <a:t>	Đồng thời, cung cấp hệ thống diễn đàn tương tác nhằm tạo ra một không gian để người dung có thể trao đổi, thảo luận, chia sẻ ý tưởng và giải quyết các khó khăn trong hành trình học tập. </a:t>
            </a:r>
            <a:endParaRPr sz="2000">
              <a:solidFill>
                <a:srgbClr val="3F3F3F"/>
              </a:solidFill>
              <a:latin typeface="Arial"/>
              <a:ea typeface="Arial"/>
              <a:cs typeface="Arial"/>
              <a:sym typeface="Arial"/>
            </a:endParaRPr>
          </a:p>
        </p:txBody>
      </p:sp>
      <p:pic>
        <p:nvPicPr>
          <p:cNvPr id="155" name="Google Shape;155;p6"/>
          <p:cNvPicPr preferRelativeResize="0"/>
          <p:nvPr/>
        </p:nvPicPr>
        <p:blipFill rotWithShape="1">
          <a:blip r:embed="rId3">
            <a:alphaModFix/>
          </a:blip>
          <a:srcRect b="0" l="0" r="0" t="0"/>
          <a:stretch/>
        </p:blipFill>
        <p:spPr>
          <a:xfrm>
            <a:off x="1120878" y="3218864"/>
            <a:ext cx="9999406" cy="3126276"/>
          </a:xfrm>
          <a:prstGeom prst="rect">
            <a:avLst/>
          </a:prstGeom>
          <a:noFill/>
          <a:ln cap="sq" cmpd="sng" w="38100">
            <a:solidFill>
              <a:srgbClr val="000000"/>
            </a:solidFill>
            <a:prstDash val="solid"/>
            <a:miter lim="800000"/>
            <a:headEnd len="sm" w="sm" type="none"/>
            <a:tailEnd len="sm" w="sm" type="none"/>
          </a:ln>
          <a:effectLst>
            <a:outerShdw blurRad="50800" rotWithShape="0" algn="tl" dir="2700000" dist="38100">
              <a:srgbClr val="000000">
                <a:alpha val="42745"/>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7"/>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Trình bày vấn đề </a:t>
            </a:r>
            <a:endParaRPr sz="2800"/>
          </a:p>
        </p:txBody>
      </p:sp>
      <p:sp>
        <p:nvSpPr>
          <p:cNvPr id="163" name="Google Shape;163;p7"/>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4" name="Google Shape;164;p7"/>
          <p:cNvSpPr txBox="1"/>
          <p:nvPr/>
        </p:nvSpPr>
        <p:spPr>
          <a:xfrm>
            <a:off x="213962" y="904577"/>
            <a:ext cx="6285161" cy="5309410"/>
          </a:xfrm>
          <a:prstGeom prst="rect">
            <a:avLst/>
          </a:prstGeom>
          <a:noFill/>
          <a:ln>
            <a:noFill/>
          </a:ln>
        </p:spPr>
        <p:txBody>
          <a:bodyPr anchorCtr="0" anchor="t" bIns="45700" lIns="0" spcFirstLastPara="1" rIns="0" wrap="square" tIns="45700">
            <a:normAutofit fontScale="92500" lnSpcReduction="10000"/>
          </a:bodyPr>
          <a:lstStyle/>
          <a:p>
            <a:pPr indent="-228600" lvl="0" marL="228600" marR="0" rtl="0" algn="l">
              <a:lnSpc>
                <a:spcPct val="150000"/>
              </a:lnSpc>
              <a:spcBef>
                <a:spcPts val="0"/>
              </a:spcBef>
              <a:spcAft>
                <a:spcPts val="0"/>
              </a:spcAft>
              <a:buClr>
                <a:srgbClr val="3F3F3F"/>
              </a:buClr>
              <a:buSzPct val="100000"/>
              <a:buFont typeface="Arial"/>
              <a:buChar char="•"/>
            </a:pPr>
            <a:r>
              <a:rPr b="1" lang="en-US" sz="2400">
                <a:solidFill>
                  <a:srgbClr val="3F3F3F"/>
                </a:solidFill>
                <a:latin typeface="Arial"/>
                <a:ea typeface="Arial"/>
                <a:cs typeface="Arial"/>
                <a:sym typeface="Arial"/>
              </a:rPr>
              <a:t>Các vấn đề cụ thể:</a:t>
            </a:r>
            <a:endParaRPr/>
          </a:p>
          <a:p>
            <a:pPr indent="0" lvl="0" marL="0" marR="0" rtl="0" algn="l">
              <a:lnSpc>
                <a:spcPct val="150000"/>
              </a:lnSpc>
              <a:spcBef>
                <a:spcPts val="1400"/>
              </a:spcBef>
              <a:spcAft>
                <a:spcPts val="0"/>
              </a:spcAft>
              <a:buClr>
                <a:srgbClr val="3F3F3F"/>
              </a:buClr>
              <a:buSzPct val="100000"/>
              <a:buFont typeface="Arial"/>
              <a:buNone/>
            </a:pPr>
            <a:r>
              <a:rPr b="0" lang="en-US" sz="2400">
                <a:solidFill>
                  <a:srgbClr val="3F3F3F"/>
                </a:solidFill>
                <a:latin typeface="Arial"/>
                <a:ea typeface="Arial"/>
                <a:cs typeface="Arial"/>
                <a:sym typeface="Arial"/>
              </a:rPr>
              <a:t>Thông qua quá trình tìm hiểu và nghiên cứu sâu về lĩnh vực học lập trình game, AI_LICE đã xác định rõ ràng những vấn đề cụ thể đang gây trở ngại cho người học và phát triển trong ngành này.</a:t>
            </a:r>
            <a:endParaRPr b="0" sz="2400">
              <a:solidFill>
                <a:srgbClr val="3F3F3F"/>
              </a:solidFill>
              <a:latin typeface="Arial"/>
              <a:ea typeface="Arial"/>
              <a:cs typeface="Arial"/>
              <a:sym typeface="Arial"/>
            </a:endParaRPr>
          </a:p>
          <a:p>
            <a:pPr indent="-228600" lvl="0" marL="228600" marR="0" rtl="0" algn="l">
              <a:lnSpc>
                <a:spcPct val="150000"/>
              </a:lnSpc>
              <a:spcBef>
                <a:spcPts val="1400"/>
              </a:spcBef>
              <a:spcAft>
                <a:spcPts val="0"/>
              </a:spcAft>
              <a:buClr>
                <a:srgbClr val="3F3F3F"/>
              </a:buClr>
              <a:buSzPct val="100000"/>
              <a:buFont typeface="Arial"/>
              <a:buChar char="•"/>
            </a:pPr>
            <a:r>
              <a:rPr b="1" lang="en-US" sz="2400">
                <a:solidFill>
                  <a:srgbClr val="3F3F3F"/>
                </a:solidFill>
                <a:latin typeface="Arial"/>
                <a:ea typeface="Arial"/>
                <a:cs typeface="Arial"/>
                <a:sym typeface="Arial"/>
              </a:rPr>
              <a:t>Bao gồm:</a:t>
            </a:r>
            <a:endParaRPr/>
          </a:p>
          <a:p>
            <a:pPr indent="-457200" lvl="2" marL="914400" marR="0" rtl="0" algn="l">
              <a:lnSpc>
                <a:spcPct val="150000"/>
              </a:lnSpc>
              <a:spcBef>
                <a:spcPts val="400"/>
              </a:spcBef>
              <a:spcAft>
                <a:spcPts val="0"/>
              </a:spcAft>
              <a:buClr>
                <a:srgbClr val="3F3F3F"/>
              </a:buClr>
              <a:buSzPct val="100000"/>
              <a:buFont typeface="Calibri"/>
              <a:buAutoNum type="arabicPeriod"/>
            </a:pPr>
            <a:r>
              <a:rPr b="0" i="0" lang="en-US" sz="2000" u="none" cap="none" strike="noStrike">
                <a:solidFill>
                  <a:srgbClr val="3F3F3F"/>
                </a:solidFill>
                <a:latin typeface="Arial"/>
                <a:ea typeface="Arial"/>
                <a:cs typeface="Arial"/>
                <a:sym typeface="Arial"/>
              </a:rPr>
              <a:t>Khó khăn trong tự học lập trình game</a:t>
            </a:r>
            <a:endParaRPr/>
          </a:p>
          <a:p>
            <a:pPr indent="-457200" lvl="2" marL="914400" marR="0" rtl="0" algn="l">
              <a:lnSpc>
                <a:spcPct val="150000"/>
              </a:lnSpc>
              <a:spcBef>
                <a:spcPts val="600"/>
              </a:spcBef>
              <a:spcAft>
                <a:spcPts val="0"/>
              </a:spcAft>
              <a:buClr>
                <a:srgbClr val="3F3F3F"/>
              </a:buClr>
              <a:buSzPct val="100000"/>
              <a:buFont typeface="Calibri"/>
              <a:buAutoNum type="arabicPeriod"/>
            </a:pPr>
            <a:r>
              <a:rPr b="0" i="0" lang="en-US" sz="2000" u="none" cap="none" strike="noStrike">
                <a:solidFill>
                  <a:srgbClr val="3F3F3F"/>
                </a:solidFill>
                <a:latin typeface="Arial"/>
                <a:ea typeface="Arial"/>
                <a:cs typeface="Arial"/>
                <a:sym typeface="Arial"/>
              </a:rPr>
              <a:t>Đòi hỏi kĩ năng đa lĩnh vực</a:t>
            </a:r>
            <a:endParaRPr/>
          </a:p>
          <a:p>
            <a:pPr indent="-457200" lvl="2" marL="914400" marR="0" rtl="0" algn="l">
              <a:lnSpc>
                <a:spcPct val="150000"/>
              </a:lnSpc>
              <a:spcBef>
                <a:spcPts val="600"/>
              </a:spcBef>
              <a:spcAft>
                <a:spcPts val="0"/>
              </a:spcAft>
              <a:buClr>
                <a:srgbClr val="3F3F3F"/>
              </a:buClr>
              <a:buSzPct val="100000"/>
              <a:buFont typeface="Calibri"/>
              <a:buAutoNum type="arabicPeriod"/>
            </a:pPr>
            <a:r>
              <a:rPr b="0" i="0" lang="en-US" sz="2000" u="none" cap="none" strike="noStrike">
                <a:solidFill>
                  <a:srgbClr val="3F3F3F"/>
                </a:solidFill>
                <a:latin typeface="Arial"/>
                <a:ea typeface="Arial"/>
                <a:cs typeface="Arial"/>
                <a:sym typeface="Arial"/>
              </a:rPr>
              <a:t>Thiếu sự hỗ trợ cá nhân hóa</a:t>
            </a:r>
            <a:endParaRPr/>
          </a:p>
          <a:p>
            <a:pPr indent="-457200" lvl="2" marL="914400" marR="0" rtl="0" algn="l">
              <a:lnSpc>
                <a:spcPct val="150000"/>
              </a:lnSpc>
              <a:spcBef>
                <a:spcPts val="600"/>
              </a:spcBef>
              <a:spcAft>
                <a:spcPts val="0"/>
              </a:spcAft>
              <a:buClr>
                <a:srgbClr val="3F3F3F"/>
              </a:buClr>
              <a:buSzPct val="100000"/>
              <a:buFont typeface="Calibri"/>
              <a:buAutoNum type="arabicPeriod"/>
            </a:pPr>
            <a:r>
              <a:rPr b="0" i="0" lang="en-US" sz="2000" u="none" cap="none" strike="noStrike">
                <a:solidFill>
                  <a:srgbClr val="3F3F3F"/>
                </a:solidFill>
                <a:latin typeface="Arial"/>
                <a:ea typeface="Arial"/>
                <a:cs typeface="Arial"/>
                <a:sym typeface="Arial"/>
              </a:rPr>
              <a:t>Cộng đồng hạn chế</a:t>
            </a:r>
            <a:endParaRPr/>
          </a:p>
          <a:p>
            <a:pPr indent="-339725" lvl="2" marL="914400" marR="0" rtl="0" algn="l">
              <a:lnSpc>
                <a:spcPct val="90000"/>
              </a:lnSpc>
              <a:spcBef>
                <a:spcPts val="600"/>
              </a:spcBef>
              <a:spcAft>
                <a:spcPts val="0"/>
              </a:spcAft>
              <a:buClr>
                <a:srgbClr val="3F3F3F"/>
              </a:buClr>
              <a:buSzPct val="100000"/>
              <a:buFont typeface="Calibri"/>
              <a:buNone/>
            </a:pPr>
            <a:r>
              <a:t/>
            </a:r>
            <a:endParaRPr b="0" i="0" sz="2000" u="none" cap="none" strike="noStrike">
              <a:solidFill>
                <a:srgbClr val="3F3F3F"/>
              </a:solidFill>
              <a:latin typeface="Arial"/>
              <a:ea typeface="Arial"/>
              <a:cs typeface="Arial"/>
              <a:sym typeface="Arial"/>
            </a:endParaRPr>
          </a:p>
          <a:p>
            <a:pPr indent="-339725" lvl="2" marL="914400" marR="0" rtl="0" algn="l">
              <a:lnSpc>
                <a:spcPct val="90000"/>
              </a:lnSpc>
              <a:spcBef>
                <a:spcPts val="600"/>
              </a:spcBef>
              <a:spcAft>
                <a:spcPts val="0"/>
              </a:spcAft>
              <a:buClr>
                <a:srgbClr val="3F3F3F"/>
              </a:buClr>
              <a:buSzPct val="100000"/>
              <a:buFont typeface="Calibri"/>
              <a:buNone/>
            </a:pPr>
            <a:r>
              <a:t/>
            </a:r>
            <a:endParaRPr b="0" i="0" sz="2000" u="none" cap="none" strike="noStrike">
              <a:solidFill>
                <a:srgbClr val="3F3F3F"/>
              </a:solidFill>
              <a:latin typeface="Arial"/>
              <a:ea typeface="Arial"/>
              <a:cs typeface="Arial"/>
              <a:sym typeface="Arial"/>
            </a:endParaRPr>
          </a:p>
          <a:p>
            <a:pPr indent="-339725" lvl="2" marL="914400" marR="0" rtl="0" algn="l">
              <a:lnSpc>
                <a:spcPct val="90000"/>
              </a:lnSpc>
              <a:spcBef>
                <a:spcPts val="600"/>
              </a:spcBef>
              <a:spcAft>
                <a:spcPts val="0"/>
              </a:spcAft>
              <a:buClr>
                <a:srgbClr val="3F3F3F"/>
              </a:buClr>
              <a:buSzPct val="100000"/>
              <a:buFont typeface="Calibri"/>
              <a:buNone/>
            </a:pPr>
            <a:r>
              <a:t/>
            </a:r>
            <a:endParaRPr b="0" i="0" sz="2000" u="none" cap="none" strike="noStrike">
              <a:solidFill>
                <a:srgbClr val="3F3F3F"/>
              </a:solidFill>
              <a:latin typeface="Arial"/>
              <a:ea typeface="Arial"/>
              <a:cs typeface="Arial"/>
              <a:sym typeface="Arial"/>
            </a:endParaRPr>
          </a:p>
        </p:txBody>
      </p:sp>
      <p:sp>
        <p:nvSpPr>
          <p:cNvPr id="165" name="Google Shape;165;p7"/>
          <p:cNvSpPr txBox="1"/>
          <p:nvPr>
            <p:ph idx="11" type="ftr"/>
          </p:nvPr>
        </p:nvSpPr>
        <p:spPr>
          <a:xfrm>
            <a:off x="305335" y="6460500"/>
            <a:ext cx="8435542"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166" name="Google Shape;166;p7"/>
          <p:cNvPicPr preferRelativeResize="0"/>
          <p:nvPr/>
        </p:nvPicPr>
        <p:blipFill rotWithShape="1">
          <a:blip r:embed="rId3">
            <a:alphaModFix/>
          </a:blip>
          <a:srcRect b="0" l="0" r="0" t="0"/>
          <a:stretch/>
        </p:blipFill>
        <p:spPr>
          <a:xfrm rot="-549268">
            <a:off x="6661473" y="3052243"/>
            <a:ext cx="4590007" cy="2579022"/>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pic>
        <p:nvPicPr>
          <p:cNvPr id="167" name="Google Shape;167;p7"/>
          <p:cNvPicPr preferRelativeResize="0"/>
          <p:nvPr/>
        </p:nvPicPr>
        <p:blipFill rotWithShape="1">
          <a:blip r:embed="rId4">
            <a:alphaModFix/>
          </a:blip>
          <a:srcRect b="0" l="0" r="0" t="0"/>
          <a:stretch/>
        </p:blipFill>
        <p:spPr>
          <a:xfrm rot="993992">
            <a:off x="7100587" y="1058697"/>
            <a:ext cx="4695423" cy="2856985"/>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8"/>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Trình bày vấn đề </a:t>
            </a:r>
            <a:endParaRPr sz="2800"/>
          </a:p>
        </p:txBody>
      </p:sp>
      <p:sp>
        <p:nvSpPr>
          <p:cNvPr id="175" name="Google Shape;175;p8"/>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6" name="Google Shape;176;p8"/>
          <p:cNvSpPr txBox="1"/>
          <p:nvPr/>
        </p:nvSpPr>
        <p:spPr>
          <a:xfrm>
            <a:off x="213962" y="904577"/>
            <a:ext cx="11767448" cy="993049"/>
          </a:xfrm>
          <a:prstGeom prst="rect">
            <a:avLst/>
          </a:prstGeom>
          <a:noFill/>
          <a:ln>
            <a:noFill/>
          </a:ln>
        </p:spPr>
        <p:txBody>
          <a:bodyPr anchorCtr="0" anchor="t" bIns="45700" lIns="0" spcFirstLastPara="1" rIns="0" wrap="square" tIns="45700">
            <a:normAutofit/>
          </a:bodyPr>
          <a:lstStyle/>
          <a:p>
            <a:pPr indent="-457200" lvl="0" marL="457200" marR="0" rtl="0" algn="l">
              <a:lnSpc>
                <a:spcPct val="150000"/>
              </a:lnSpc>
              <a:spcBef>
                <a:spcPts val="0"/>
              </a:spcBef>
              <a:spcAft>
                <a:spcPts val="0"/>
              </a:spcAft>
              <a:buClr>
                <a:srgbClr val="3F3F3F"/>
              </a:buClr>
              <a:buSzPts val="2400"/>
              <a:buFont typeface="Calibri"/>
              <a:buAutoNum type="arabicPeriod"/>
            </a:pPr>
            <a:r>
              <a:rPr b="1" lang="en-US" sz="2400">
                <a:solidFill>
                  <a:srgbClr val="3F3F3F"/>
                </a:solidFill>
                <a:latin typeface="Arial"/>
                <a:ea typeface="Arial"/>
                <a:cs typeface="Arial"/>
                <a:sym typeface="Arial"/>
              </a:rPr>
              <a:t>Khó khăn trong tự học lập trình game</a:t>
            </a:r>
            <a:endParaRPr/>
          </a:p>
          <a:p>
            <a:pPr indent="0" lvl="0" marL="0" marR="0" rtl="0" algn="l">
              <a:lnSpc>
                <a:spcPct val="150000"/>
              </a:lnSpc>
              <a:spcBef>
                <a:spcPts val="1400"/>
              </a:spcBef>
              <a:spcAft>
                <a:spcPts val="0"/>
              </a:spcAft>
              <a:buClr>
                <a:srgbClr val="3F3F3F"/>
              </a:buClr>
              <a:buSzPts val="2400"/>
              <a:buFont typeface="Arial"/>
              <a:buNone/>
            </a:pPr>
            <a:r>
              <a:t/>
            </a:r>
            <a:endParaRPr b="1" sz="2400">
              <a:solidFill>
                <a:srgbClr val="3F3F3F"/>
              </a:solidFill>
              <a:latin typeface="Arial"/>
              <a:ea typeface="Arial"/>
              <a:cs typeface="Arial"/>
              <a:sym typeface="Arial"/>
            </a:endParaRPr>
          </a:p>
          <a:p>
            <a:pPr indent="-330200" lvl="2" marL="914400" marR="0" rtl="0" algn="l">
              <a:lnSpc>
                <a:spcPct val="90000"/>
              </a:lnSpc>
              <a:spcBef>
                <a:spcPts val="400"/>
              </a:spcBef>
              <a:spcAft>
                <a:spcPts val="0"/>
              </a:spcAft>
              <a:buClr>
                <a:srgbClr val="3F3F3F"/>
              </a:buClr>
              <a:buSzPts val="2000"/>
              <a:buFont typeface="Calibri"/>
              <a:buNone/>
            </a:pPr>
            <a:r>
              <a:t/>
            </a:r>
            <a:endParaRPr b="0" i="0" sz="2000" u="none" cap="none" strike="noStrike">
              <a:solidFill>
                <a:srgbClr val="3F3F3F"/>
              </a:solidFill>
              <a:latin typeface="Arial"/>
              <a:ea typeface="Arial"/>
              <a:cs typeface="Arial"/>
              <a:sym typeface="Arial"/>
            </a:endParaRPr>
          </a:p>
          <a:p>
            <a:pPr indent="-330200" lvl="2" marL="914400" marR="0" rtl="0" algn="l">
              <a:lnSpc>
                <a:spcPct val="90000"/>
              </a:lnSpc>
              <a:spcBef>
                <a:spcPts val="600"/>
              </a:spcBef>
              <a:spcAft>
                <a:spcPts val="0"/>
              </a:spcAft>
              <a:buClr>
                <a:srgbClr val="3F3F3F"/>
              </a:buClr>
              <a:buSzPts val="2000"/>
              <a:buFont typeface="Calibri"/>
              <a:buNone/>
            </a:pPr>
            <a:r>
              <a:t/>
            </a:r>
            <a:endParaRPr b="0" i="0" sz="2000" u="none" cap="none" strike="noStrike">
              <a:solidFill>
                <a:srgbClr val="3F3F3F"/>
              </a:solidFill>
              <a:latin typeface="Arial"/>
              <a:ea typeface="Arial"/>
              <a:cs typeface="Arial"/>
              <a:sym typeface="Arial"/>
            </a:endParaRPr>
          </a:p>
          <a:p>
            <a:pPr indent="-330200" lvl="2" marL="914400" marR="0" rtl="0" algn="l">
              <a:lnSpc>
                <a:spcPct val="90000"/>
              </a:lnSpc>
              <a:spcBef>
                <a:spcPts val="600"/>
              </a:spcBef>
              <a:spcAft>
                <a:spcPts val="0"/>
              </a:spcAft>
              <a:buClr>
                <a:srgbClr val="3F3F3F"/>
              </a:buClr>
              <a:buSzPts val="2000"/>
              <a:buFont typeface="Calibri"/>
              <a:buNone/>
            </a:pPr>
            <a:r>
              <a:t/>
            </a:r>
            <a:endParaRPr b="0" i="0" sz="2000" u="none" cap="none" strike="noStrike">
              <a:solidFill>
                <a:srgbClr val="3F3F3F"/>
              </a:solidFill>
              <a:latin typeface="Arial"/>
              <a:ea typeface="Arial"/>
              <a:cs typeface="Arial"/>
              <a:sym typeface="Arial"/>
            </a:endParaRPr>
          </a:p>
        </p:txBody>
      </p:sp>
      <p:sp>
        <p:nvSpPr>
          <p:cNvPr id="177" name="Google Shape;177;p8"/>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178" name="Google Shape;178;p8"/>
          <p:cNvPicPr preferRelativeResize="0"/>
          <p:nvPr/>
        </p:nvPicPr>
        <p:blipFill rotWithShape="1">
          <a:blip r:embed="rId3">
            <a:alphaModFix/>
          </a:blip>
          <a:srcRect b="0" l="0" r="0" t="0"/>
          <a:stretch/>
        </p:blipFill>
        <p:spPr>
          <a:xfrm>
            <a:off x="1030221" y="1557774"/>
            <a:ext cx="10131557" cy="4748258"/>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9"/>
          <p:cNvSpPr txBox="1"/>
          <p:nvPr>
            <p:ph type="title"/>
          </p:nvPr>
        </p:nvSpPr>
        <p:spPr>
          <a:xfrm>
            <a:off x="865238" y="71384"/>
            <a:ext cx="11240621" cy="554781"/>
          </a:xfrm>
          <a:prstGeom prst="rect">
            <a:avLst/>
          </a:prstGeom>
          <a:noFill/>
          <a:ln>
            <a:noFill/>
          </a:ln>
        </p:spPr>
        <p:txBody>
          <a:bodyPr anchorCtr="0" anchor="b" bIns="45700" lIns="91425" spcFirstLastPara="1" rIns="91425" wrap="square" tIns="45700">
            <a:normAutofit/>
          </a:bodyPr>
          <a:lstStyle/>
          <a:p>
            <a:pPr indent="0" lvl="0" marL="0" rtl="0" algn="l">
              <a:lnSpc>
                <a:spcPct val="100000"/>
              </a:lnSpc>
              <a:spcBef>
                <a:spcPts val="0"/>
              </a:spcBef>
              <a:spcAft>
                <a:spcPts val="0"/>
              </a:spcAft>
              <a:buClr>
                <a:schemeClr val="lt1"/>
              </a:buClr>
              <a:buSzPts val="2800"/>
              <a:buFont typeface="Arial"/>
              <a:buNone/>
            </a:pPr>
            <a:r>
              <a:rPr lang="en-US"/>
              <a:t>Trình bày vấn đề </a:t>
            </a:r>
            <a:endParaRPr sz="2800"/>
          </a:p>
        </p:txBody>
      </p:sp>
      <p:sp>
        <p:nvSpPr>
          <p:cNvPr id="186" name="Google Shape;186;p9"/>
          <p:cNvSpPr txBox="1"/>
          <p:nvPr>
            <p:ph idx="12" type="sldNum"/>
          </p:nvPr>
        </p:nvSpPr>
        <p:spPr>
          <a:xfrm>
            <a:off x="10669385" y="6492845"/>
            <a:ext cx="1312025" cy="293771"/>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7" name="Google Shape;187;p9"/>
          <p:cNvSpPr txBox="1"/>
          <p:nvPr/>
        </p:nvSpPr>
        <p:spPr>
          <a:xfrm>
            <a:off x="5338916" y="904577"/>
            <a:ext cx="6642494" cy="5309410"/>
          </a:xfrm>
          <a:prstGeom prst="rect">
            <a:avLst/>
          </a:prstGeom>
          <a:noFill/>
          <a:ln>
            <a:noFill/>
          </a:ln>
        </p:spPr>
        <p:txBody>
          <a:bodyPr anchorCtr="0" anchor="t" bIns="45700" lIns="0" spcFirstLastPara="1" rIns="0" wrap="square" tIns="45700">
            <a:normAutofit/>
          </a:bodyPr>
          <a:lstStyle/>
          <a:p>
            <a:pPr indent="-457200" lvl="0" marL="457200" marR="0" rtl="0" algn="l">
              <a:lnSpc>
                <a:spcPct val="150000"/>
              </a:lnSpc>
              <a:spcBef>
                <a:spcPts val="0"/>
              </a:spcBef>
              <a:spcAft>
                <a:spcPts val="0"/>
              </a:spcAft>
              <a:buClr>
                <a:srgbClr val="3F3F3F"/>
              </a:buClr>
              <a:buSzPts val="2400"/>
              <a:buFont typeface="Calibri"/>
              <a:buAutoNum type="arabicPeriod"/>
            </a:pPr>
            <a:r>
              <a:rPr b="1" lang="en-US" sz="2400">
                <a:solidFill>
                  <a:srgbClr val="3F3F3F"/>
                </a:solidFill>
                <a:latin typeface="Arial"/>
                <a:ea typeface="Arial"/>
                <a:cs typeface="Arial"/>
                <a:sym typeface="Arial"/>
              </a:rPr>
              <a:t>Khó khăn trong tự học lập trình game</a:t>
            </a:r>
            <a:endParaRPr/>
          </a:p>
          <a:p>
            <a:pPr indent="-342900" lvl="2" marL="800100" marR="0" rtl="0" algn="l">
              <a:lnSpc>
                <a:spcPct val="160000"/>
              </a:lnSpc>
              <a:spcBef>
                <a:spcPts val="4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63% lập trình viên dành hơn 30 phút mỗi ngày để tìm câu trả lời hoặc giải pháp, với 25% dành hơn 1 giờ mỗi ngày.</a:t>
            </a:r>
            <a:endParaRPr b="0" i="0" sz="2000" u="none" cap="none" strike="noStrike">
              <a:solidFill>
                <a:srgbClr val="3F3F3F"/>
              </a:solidFill>
              <a:latin typeface="Arial"/>
              <a:ea typeface="Arial"/>
              <a:cs typeface="Arial"/>
              <a:sym typeface="Arial"/>
            </a:endParaRPr>
          </a:p>
          <a:p>
            <a:pPr indent="-342900" lvl="2" marL="800100" marR="0" rtl="0" algn="l">
              <a:lnSpc>
                <a:spcPct val="16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46% lập trình viên dành hơn 30 phút mỗi ngày để trả lời câu hỏi, đặc biệt là các quản lý (32% dành hơn 1 giờ).</a:t>
            </a:r>
            <a:endParaRPr b="0" i="0" sz="2000" u="none" cap="none" strike="noStrike">
              <a:solidFill>
                <a:srgbClr val="3F3F3F"/>
              </a:solidFill>
              <a:latin typeface="Arial"/>
              <a:ea typeface="Arial"/>
              <a:cs typeface="Arial"/>
              <a:sym typeface="Arial"/>
            </a:endParaRPr>
          </a:p>
          <a:p>
            <a:pPr indent="-342900" lvl="2" marL="800100" marR="0" rtl="0" algn="l">
              <a:lnSpc>
                <a:spcPct val="160000"/>
              </a:lnSpc>
              <a:spcBef>
                <a:spcPts val="600"/>
              </a:spcBef>
              <a:spcAft>
                <a:spcPts val="0"/>
              </a:spcAft>
              <a:buClr>
                <a:srgbClr val="3F3F3F"/>
              </a:buClr>
              <a:buSzPts val="2000"/>
              <a:buFont typeface="Noto Sans Symbols"/>
              <a:buChar char="−"/>
            </a:pPr>
            <a:r>
              <a:rPr b="0" i="0" lang="en-US" sz="2000" u="none" cap="none" strike="noStrike">
                <a:solidFill>
                  <a:srgbClr val="3F3F3F"/>
                </a:solidFill>
                <a:latin typeface="Arial"/>
                <a:ea typeface="Arial"/>
                <a:cs typeface="Arial"/>
                <a:sym typeface="Arial"/>
              </a:rPr>
              <a:t>Đối với nhóm 50 lập trình viên, thời gian tìm kiếm và trả lời câu hỏi cộng lại có thể mất từ 611–1.219 giờ mỗi tuần.</a:t>
            </a:r>
            <a:endParaRPr b="0" i="0" sz="2000" u="none" cap="none" strike="noStrike">
              <a:solidFill>
                <a:srgbClr val="3F3F3F"/>
              </a:solidFill>
              <a:latin typeface="Arial"/>
              <a:ea typeface="Arial"/>
              <a:cs typeface="Arial"/>
              <a:sym typeface="Arial"/>
            </a:endParaRPr>
          </a:p>
        </p:txBody>
      </p:sp>
      <p:sp>
        <p:nvSpPr>
          <p:cNvPr id="188" name="Google Shape;188;p9"/>
          <p:cNvSpPr txBox="1"/>
          <p:nvPr>
            <p:ph idx="11" type="ftr"/>
          </p:nvPr>
        </p:nvSpPr>
        <p:spPr>
          <a:xfrm>
            <a:off x="305334" y="6460500"/>
            <a:ext cx="9352721" cy="35846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400">
                <a:latin typeface="Times New Roman"/>
                <a:ea typeface="Times New Roman"/>
                <a:cs typeface="Times New Roman"/>
                <a:sym typeface="Times New Roman"/>
              </a:rPr>
              <a:t>THIẾT KẾ VÀ XÂY DỰNG WEBSITE HỖ TRỢ HỌC LẬP TRÌNH GAME THÔNG QUA AI</a:t>
            </a:r>
            <a:endParaRPr b="1" sz="1400">
              <a:latin typeface="Arial"/>
              <a:ea typeface="Arial"/>
              <a:cs typeface="Arial"/>
              <a:sym typeface="Arial"/>
            </a:endParaRPr>
          </a:p>
        </p:txBody>
      </p:sp>
      <p:pic>
        <p:nvPicPr>
          <p:cNvPr id="189" name="Google Shape;189;p9"/>
          <p:cNvPicPr preferRelativeResize="0"/>
          <p:nvPr/>
        </p:nvPicPr>
        <p:blipFill rotWithShape="1">
          <a:blip r:embed="rId3">
            <a:alphaModFix/>
          </a:blip>
          <a:srcRect b="0" l="0" r="0" t="0"/>
          <a:stretch/>
        </p:blipFill>
        <p:spPr>
          <a:xfrm>
            <a:off x="519035" y="2191620"/>
            <a:ext cx="4819881" cy="3216122"/>
          </a:xfrm>
          <a:prstGeom prst="rect">
            <a:avLst/>
          </a:prstGeom>
          <a:noFill/>
          <a:ln>
            <a:noFill/>
          </a:ln>
          <a:effectLst>
            <a:reflection blurRad="0" dir="5400000" dist="5000" endA="0" endPos="30000" kx="0" rotWithShape="0" algn="bl" stA="30000"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t">
  <a:themeElements>
    <a:clrScheme name="Retrospect">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2024-11-30T00:58:53Z</dcterms:created>
  <dc:creator>Chi Vuong</dc:creator>
</cp:coreProperties>
</file>